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59" r:id="rId6"/>
    <p:sldId id="262" r:id="rId7"/>
    <p:sldId id="261"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E2E811F-6935-4D08-9A0F-57DD0A253779}"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0B7E7F-046E-46DB-B38D-717F27D5D92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2E811F-6935-4D08-9A0F-57DD0A253779}"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0B7E7F-046E-46DB-B38D-717F27D5D92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2E811F-6935-4D08-9A0F-57DD0A253779}"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0B7E7F-046E-46DB-B38D-717F27D5D92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2E811F-6935-4D08-9A0F-57DD0A253779}"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0B7E7F-046E-46DB-B38D-717F27D5D92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E2E811F-6935-4D08-9A0F-57DD0A253779}"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0B7E7F-046E-46DB-B38D-717F27D5D92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E2E811F-6935-4D08-9A0F-57DD0A253779}" type="datetimeFigureOut">
              <a:rPr lang="fr-FR" smtClean="0"/>
              <a:pPr/>
              <a:t>19/07/2016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B0B7E7F-046E-46DB-B38D-717F27D5D92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E2E811F-6935-4D08-9A0F-57DD0A253779}" type="datetimeFigureOut">
              <a:rPr lang="fr-FR" smtClean="0"/>
              <a:pPr/>
              <a:t>19/07/2016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B0B7E7F-046E-46DB-B38D-717F27D5D92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E2E811F-6935-4D08-9A0F-57DD0A253779}" type="datetimeFigureOut">
              <a:rPr lang="fr-FR" smtClean="0"/>
              <a:pPr/>
              <a:t>19/07/2016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B0B7E7F-046E-46DB-B38D-717F27D5D92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2E811F-6935-4D08-9A0F-57DD0A253779}" type="datetimeFigureOut">
              <a:rPr lang="fr-FR" smtClean="0"/>
              <a:pPr/>
              <a:t>19/07/2016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B0B7E7F-046E-46DB-B38D-717F27D5D92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E2E811F-6935-4D08-9A0F-57DD0A253779}" type="datetimeFigureOut">
              <a:rPr lang="fr-FR" smtClean="0"/>
              <a:pPr/>
              <a:t>19/07/2016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B0B7E7F-046E-46DB-B38D-717F27D5D92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E2E811F-6935-4D08-9A0F-57DD0A253779}" type="datetimeFigureOut">
              <a:rPr lang="fr-FR" smtClean="0"/>
              <a:pPr/>
              <a:t>19/07/2016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B0B7E7F-046E-46DB-B38D-717F27D5D92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2E811F-6935-4D08-9A0F-57DD0A253779}" type="datetimeFigureOut">
              <a:rPr lang="fr-FR" smtClean="0"/>
              <a:pPr/>
              <a:t>19/07/2016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B7E7F-046E-46DB-B38D-717F27D5D92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ctrTitle"/>
          </p:nvPr>
        </p:nvSpPr>
        <p:spPr>
          <a:xfrm>
            <a:off x="642910" y="3357562"/>
            <a:ext cx="7772400" cy="2071702"/>
          </a:xfrm>
          <a:ln>
            <a:solidFill>
              <a:srgbClr val="0070C0"/>
            </a:solidFill>
          </a:ln>
        </p:spPr>
        <p:txBody>
          <a:bodyPr>
            <a:normAutofit fontScale="90000"/>
          </a:bodyPr>
          <a:lstStyle/>
          <a:p>
            <a:r>
              <a:rPr lang="fr-FR" sz="3100" dirty="0" smtClean="0">
                <a:latin typeface="Maiandra GD" pitchFamily="34" charset="0"/>
              </a:rPr>
              <a:t>L’IMPACT DE LA MISE EN ŒUVRE DE CES MESURES D’INCITATION SUR LA PROTECTION DE L’ENVIRONNEMENT ET LA MISE EN ŒUVRE DES A.M.E AU CAMEROUN</a:t>
            </a:r>
            <a:r>
              <a:rPr lang="fr-FR" dirty="0" smtClean="0">
                <a:latin typeface="Maiandra GD" pitchFamily="34" charset="0"/>
              </a:rPr>
              <a:t> </a:t>
            </a:r>
            <a:endParaRPr lang="fr-FR" dirty="0">
              <a:latin typeface="Maiandra GD" pitchFamily="34" charset="0"/>
            </a:endParaRPr>
          </a:p>
        </p:txBody>
      </p:sp>
      <p:sp>
        <p:nvSpPr>
          <p:cNvPr id="10" name="Sous-titre 2"/>
          <p:cNvSpPr>
            <a:spLocks noGrp="1"/>
          </p:cNvSpPr>
          <p:nvPr>
            <p:ph type="subTitle" idx="1"/>
          </p:nvPr>
        </p:nvSpPr>
        <p:spPr>
          <a:xfrm>
            <a:off x="2571736" y="6429372"/>
            <a:ext cx="3857652" cy="428628"/>
          </a:xfrm>
        </p:spPr>
        <p:txBody>
          <a:bodyPr>
            <a:normAutofit/>
          </a:bodyPr>
          <a:lstStyle/>
          <a:p>
            <a:r>
              <a:rPr lang="fr-FR" sz="2000" dirty="0" smtClean="0">
                <a:solidFill>
                  <a:schemeClr val="tx1"/>
                </a:solidFill>
              </a:rPr>
              <a:t>Yaoundé le 19 Juillet 2016</a:t>
            </a:r>
            <a:endParaRPr lang="fr-FR" sz="2000" dirty="0">
              <a:solidFill>
                <a:schemeClr val="tx1"/>
              </a:solidFill>
            </a:endParaRPr>
          </a:p>
        </p:txBody>
      </p:sp>
      <p:pic>
        <p:nvPicPr>
          <p:cNvPr id="11"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12" name="Image 3"/>
          <p:cNvPicPr>
            <a:picLocks noChangeAspect="1" noChangeArrowheads="1"/>
          </p:cNvPicPr>
          <p:nvPr/>
        </p:nvPicPr>
        <p:blipFill>
          <a:blip r:embed="rId3"/>
          <a:srcRect/>
          <a:stretch>
            <a:fillRect/>
          </a:stretch>
        </p:blipFill>
        <p:spPr bwMode="auto">
          <a:xfrm>
            <a:off x="7929586" y="85708"/>
            <a:ext cx="981075" cy="914400"/>
          </a:xfrm>
          <a:prstGeom prst="rect">
            <a:avLst/>
          </a:prstGeom>
          <a:noFill/>
          <a:ln w="9525">
            <a:noFill/>
            <a:miter lim="800000"/>
            <a:headEnd/>
            <a:tailEnd/>
          </a:ln>
        </p:spPr>
      </p:pic>
      <p:sp>
        <p:nvSpPr>
          <p:cNvPr id="13" name="Text Box 24"/>
          <p:cNvSpPr txBox="1">
            <a:spLocks noChangeArrowheads="1"/>
          </p:cNvSpPr>
          <p:nvPr/>
        </p:nvSpPr>
        <p:spPr bwMode="auto">
          <a:xfrm rot="10800000" flipV="1">
            <a:off x="1214414" y="928670"/>
            <a:ext cx="6929486" cy="2286016"/>
          </a:xfrm>
          <a:prstGeom prst="rect">
            <a:avLst/>
          </a:prstGeom>
          <a:gradFill rotWithShape="0">
            <a:gsLst>
              <a:gs pos="0">
                <a:srgbClr val="FFFF00"/>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Calibri" pitchFamily="34" charset="0"/>
                <a:cs typeface="Arial" pitchFamily="34" charset="0"/>
              </a:rPr>
              <a:t>Projet "Renforcement des Capacités pour la Mise en œuvre des Conventions Cadres des Nations Unies sur l'Environnement au Cameroun </a:t>
            </a:r>
          </a:p>
          <a:p>
            <a:pPr lvl="0" algn="ctr" fontAlgn="base">
              <a:spcBef>
                <a:spcPct val="0"/>
              </a:spcBef>
              <a:spcAft>
                <a:spcPts val="1000"/>
              </a:spcAft>
            </a:pPr>
            <a:r>
              <a:rPr kumimoji="0" lang="fr-FR" sz="2800" b="1" i="0" u="none" strike="noStrike" cap="none" normalizeH="0" baseline="0" dirty="0" smtClean="0">
                <a:ln>
                  <a:noFill/>
                </a:ln>
                <a:solidFill>
                  <a:schemeClr val="tx1"/>
                </a:solidFill>
                <a:effectLst/>
                <a:latin typeface="Calibri" pitchFamily="34" charset="0"/>
                <a:cs typeface="Arial" pitchFamily="34" charset="0"/>
              </a:rPr>
              <a:t>"Projet </a:t>
            </a:r>
            <a:r>
              <a:rPr lang="fr-FR" sz="2800" b="1" dirty="0" smtClean="0">
                <a:latin typeface="Calibri" pitchFamily="34" charset="0"/>
                <a:cs typeface="Arial" pitchFamily="34" charset="0"/>
              </a:rPr>
              <a:t>CB2"</a:t>
            </a:r>
            <a:r>
              <a:rPr kumimoji="0" lang="fr-FR" sz="2800" b="1"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Calibri" pitchFamily="34" charset="0"/>
                <a:cs typeface="Arial" pitchFamily="34" charset="0"/>
              </a:rPr>
              <a:t>PTAB 2016</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ZoneTexte 6"/>
          <p:cNvSpPr txBox="1"/>
          <p:nvPr/>
        </p:nvSpPr>
        <p:spPr>
          <a:xfrm>
            <a:off x="1464446" y="5743534"/>
            <a:ext cx="6393701" cy="400110"/>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2000" dirty="0" smtClean="0"/>
              <a:t>M. Joseph NGOBA / </a:t>
            </a:r>
            <a:r>
              <a:rPr lang="fr-FR" sz="2000" dirty="0" smtClean="0"/>
              <a:t>Coordonnateur </a:t>
            </a:r>
            <a:r>
              <a:rPr lang="fr-FR" sz="2000" dirty="0" smtClean="0"/>
              <a:t>national Save </a:t>
            </a:r>
            <a:r>
              <a:rPr lang="fr-FR" sz="2000" dirty="0" err="1" smtClean="0"/>
              <a:t>Mankind</a:t>
            </a:r>
            <a:endParaRPr lang="fr-F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ctrTitle"/>
          </p:nvPr>
        </p:nvSpPr>
        <p:spPr>
          <a:xfrm>
            <a:off x="571472" y="1785926"/>
            <a:ext cx="7772400" cy="2714644"/>
          </a:xfrm>
          <a:ln>
            <a:noFill/>
          </a:ln>
        </p:spPr>
        <p:txBody>
          <a:bodyPr>
            <a:normAutofit fontScale="90000"/>
          </a:bodyPr>
          <a:lstStyle/>
          <a:p>
            <a:pPr algn="l"/>
            <a:r>
              <a:rPr lang="fr-FR" dirty="0" smtClean="0">
                <a:latin typeface="Maiandra GD" pitchFamily="34" charset="0"/>
              </a:rPr>
              <a:t/>
            </a:r>
            <a:br>
              <a:rPr lang="fr-FR" dirty="0" smtClean="0">
                <a:latin typeface="Maiandra GD" pitchFamily="34" charset="0"/>
              </a:rPr>
            </a:br>
            <a:r>
              <a:rPr lang="fr-FR" sz="3000" dirty="0" smtClean="0">
                <a:latin typeface="Maiandra GD" pitchFamily="34" charset="0"/>
              </a:rPr>
              <a:t/>
            </a:r>
            <a:br>
              <a:rPr lang="fr-FR" sz="3000" dirty="0" smtClean="0">
                <a:latin typeface="Maiandra GD" pitchFamily="34" charset="0"/>
              </a:rPr>
            </a:br>
            <a:r>
              <a:rPr lang="fr-FR" sz="3000" dirty="0" smtClean="0">
                <a:latin typeface="Maiandra GD" pitchFamily="34" charset="0"/>
              </a:rPr>
              <a:t>1. La loi d’incitation sur les investissements privés</a:t>
            </a:r>
            <a:br>
              <a:rPr lang="fr-FR" sz="3000" dirty="0" smtClean="0">
                <a:latin typeface="Maiandra GD" pitchFamily="34" charset="0"/>
              </a:rPr>
            </a:br>
            <a:r>
              <a:rPr lang="fr-FR" sz="3000" dirty="0" smtClean="0">
                <a:latin typeface="Maiandra GD" pitchFamily="34" charset="0"/>
              </a:rPr>
              <a:t/>
            </a:r>
            <a:br>
              <a:rPr lang="fr-FR" sz="3000" dirty="0" smtClean="0">
                <a:latin typeface="Maiandra GD" pitchFamily="34" charset="0"/>
              </a:rPr>
            </a:br>
            <a:r>
              <a:rPr lang="fr-FR" sz="3000" dirty="0" smtClean="0">
                <a:latin typeface="Maiandra GD" pitchFamily="34" charset="0"/>
              </a:rPr>
              <a:t>2. La loi sur les établissements classés dangereux, insalubres ou incommodes</a:t>
            </a:r>
            <a:br>
              <a:rPr lang="fr-FR" sz="3000" dirty="0" smtClean="0">
                <a:latin typeface="Maiandra GD" pitchFamily="34" charset="0"/>
              </a:rPr>
            </a:br>
            <a:r>
              <a:rPr lang="fr-FR" sz="3000" dirty="0" smtClean="0">
                <a:latin typeface="Maiandra GD" pitchFamily="34" charset="0"/>
              </a:rPr>
              <a:t/>
            </a:r>
            <a:br>
              <a:rPr lang="fr-FR" sz="3000" dirty="0" smtClean="0">
                <a:latin typeface="Maiandra GD" pitchFamily="34" charset="0"/>
              </a:rPr>
            </a:br>
            <a:r>
              <a:rPr lang="fr-FR" sz="3000" dirty="0" smtClean="0">
                <a:latin typeface="Maiandra GD" pitchFamily="34" charset="0"/>
              </a:rPr>
              <a:t>3. La loi cadre relative à la gestion de l’environnement </a:t>
            </a:r>
            <a:endParaRPr lang="fr-FR" sz="3000" dirty="0">
              <a:latin typeface="Maiandra GD" pitchFamily="34" charset="0"/>
            </a:endParaRPr>
          </a:p>
        </p:txBody>
      </p:sp>
      <p:pic>
        <p:nvPicPr>
          <p:cNvPr id="11"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12"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8" name="ZoneTexte 7"/>
          <p:cNvSpPr txBox="1"/>
          <p:nvPr/>
        </p:nvSpPr>
        <p:spPr>
          <a:xfrm>
            <a:off x="1643042" y="1142984"/>
            <a:ext cx="5715040" cy="830997"/>
          </a:xfrm>
          <a:prstGeom prst="rect">
            <a:avLst/>
          </a:prstGeom>
          <a:noFill/>
        </p:spPr>
        <p:txBody>
          <a:bodyPr wrap="square" rtlCol="0">
            <a:spAutoFit/>
          </a:bodyPr>
          <a:lstStyle/>
          <a:p>
            <a:r>
              <a:rPr lang="fr-FR" sz="4800" dirty="0" smtClean="0">
                <a:latin typeface="Maiandra GD" pitchFamily="34" charset="0"/>
              </a:rPr>
              <a:t>Plan de l’exposé</a:t>
            </a:r>
            <a:endParaRPr lang="fr-FR"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ctrTitle"/>
          </p:nvPr>
        </p:nvSpPr>
        <p:spPr>
          <a:xfrm>
            <a:off x="442970" y="4071942"/>
            <a:ext cx="8415310" cy="2714644"/>
          </a:xfrm>
          <a:ln>
            <a:noFill/>
          </a:ln>
        </p:spPr>
        <p:txBody>
          <a:bodyPr>
            <a:normAutofit fontScale="90000"/>
          </a:bodyPr>
          <a:lstStyle/>
          <a:p>
            <a:pPr algn="l"/>
            <a:r>
              <a:rPr lang="fr-FR" sz="2000" dirty="0"/>
              <a:t>Aux termes de l’article 14 de la loi de 2013 sur les incitations à l’investissement privé au Cameroun, les incitations spécifiques peuvent être accordées aux entreprises qui réalisent des investissements permettant d’atteindre des objectifs prioritaires parmi lesquels la lutte contre la pollution et la protection de l’environnement</a:t>
            </a:r>
            <a:r>
              <a:rPr lang="fr-FR" sz="2000" dirty="0" smtClean="0"/>
              <a:t>.</a:t>
            </a:r>
            <a:br>
              <a:rPr lang="fr-FR" sz="2000" dirty="0" smtClean="0"/>
            </a:br>
            <a:r>
              <a:rPr lang="fr-FR" sz="600" dirty="0"/>
              <a:t/>
            </a:r>
            <a:br>
              <a:rPr lang="fr-FR" sz="600" dirty="0"/>
            </a:br>
            <a:r>
              <a:rPr lang="fr-FR" sz="2000" dirty="0"/>
              <a:t>Le concept « pollution » est défini par la loi cadre de 1996 comme toute contamination ou modification directe de l’environnement provoquée par tout acte  susceptible d’affecter défavorablement une utilisation du milieu favorable à l’homme, de provoquer ou qui risque de provoquer une situation préjudiciable pour la santé, la sécurité, le bien être, la flore et la faune, l’air, l’atmosphère, les eaux, les sols et les biens collectifs et individuel</a:t>
            </a:r>
            <a:r>
              <a:rPr lang="fr-FR" sz="2000" dirty="0" smtClean="0"/>
              <a:t>.</a:t>
            </a:r>
            <a:br>
              <a:rPr lang="fr-FR" sz="2000" dirty="0" smtClean="0"/>
            </a:br>
            <a:r>
              <a:rPr lang="fr-FR" sz="600" dirty="0"/>
              <a:t/>
            </a:r>
            <a:br>
              <a:rPr lang="fr-FR" sz="600" dirty="0"/>
            </a:br>
            <a:r>
              <a:rPr lang="fr-FR" sz="2000" dirty="0"/>
              <a:t>Ce texte cité en supra définit l’environnement comme l’ensemble des éléments naturels ou artificiels et des équilibres biogéochimiques auxquels ils participent, ainsi que des facteurs économiques, sociaux et culturels qui favorisent l’existence, la transformation et le développement du milieu, des organismes vivants et des activités humaine</a:t>
            </a:r>
            <a:r>
              <a:rPr lang="fr-FR" sz="2000" dirty="0" smtClean="0"/>
              <a:t>.</a:t>
            </a:r>
            <a:br>
              <a:rPr lang="fr-FR" sz="2000" dirty="0" smtClean="0"/>
            </a:br>
            <a:r>
              <a:rPr lang="fr-FR" sz="600" dirty="0"/>
              <a:t/>
            </a:r>
            <a:br>
              <a:rPr lang="fr-FR" sz="600" dirty="0"/>
            </a:br>
            <a:r>
              <a:rPr lang="fr-FR" sz="2000" dirty="0"/>
              <a:t>Ces définitions nous permettent de cerner le contour des composantes </a:t>
            </a:r>
            <a:r>
              <a:rPr lang="fr-FR" sz="2000" dirty="0" smtClean="0"/>
              <a:t>environnementales </a:t>
            </a:r>
            <a:r>
              <a:rPr lang="fr-FR" sz="2000" dirty="0"/>
              <a:t>concernées par les incitations prévues par la loi sur les incitations à l’investissement privé et les rattacher à des AME correspondantes. </a:t>
            </a:r>
            <a:br>
              <a:rPr lang="fr-FR" sz="2000" dirty="0"/>
            </a:br>
            <a:r>
              <a:rPr lang="fr-FR" sz="2000" dirty="0"/>
              <a:t>Ainsi, on peut constater que sont concernés la protection de tous les milieux récepteurs environnementaux, tous les écosystèmes, la diversité biologique et la vie sociale et culturelle des peuples.</a:t>
            </a:r>
            <a:br>
              <a:rPr lang="fr-FR" sz="2000" dirty="0"/>
            </a:br>
            <a:r>
              <a:rPr lang="fr-FR" dirty="0"/>
              <a:t/>
            </a:r>
            <a:br>
              <a:rPr lang="fr-FR" dirty="0"/>
            </a:br>
            <a:r>
              <a:rPr lang="fr-FR" dirty="0" smtClean="0">
                <a:latin typeface="Maiandra GD" pitchFamily="34" charset="0"/>
              </a:rPr>
              <a:t/>
            </a:r>
            <a:br>
              <a:rPr lang="fr-FR" dirty="0" smtClean="0">
                <a:latin typeface="Maiandra GD" pitchFamily="34" charset="0"/>
              </a:rPr>
            </a:br>
            <a:r>
              <a:rPr lang="fr-FR" sz="3000" dirty="0" smtClean="0">
                <a:latin typeface="Maiandra GD" pitchFamily="34" charset="0"/>
              </a:rPr>
              <a:t/>
            </a:r>
            <a:br>
              <a:rPr lang="fr-FR" sz="3000" dirty="0" smtClean="0">
                <a:latin typeface="Maiandra GD" pitchFamily="34" charset="0"/>
              </a:rPr>
            </a:br>
            <a:r>
              <a:rPr lang="fr-FR" sz="3000" dirty="0" smtClean="0">
                <a:latin typeface="Maiandra GD" pitchFamily="34" charset="0"/>
              </a:rPr>
              <a:t/>
            </a:r>
            <a:br>
              <a:rPr lang="fr-FR" sz="3000" dirty="0" smtClean="0">
                <a:latin typeface="Maiandra GD" pitchFamily="34" charset="0"/>
              </a:rPr>
            </a:br>
            <a:r>
              <a:rPr lang="fr-FR" sz="3000" dirty="0" smtClean="0">
                <a:latin typeface="Maiandra GD" pitchFamily="34" charset="0"/>
              </a:rPr>
              <a:t/>
            </a:r>
            <a:br>
              <a:rPr lang="fr-FR" sz="3000" dirty="0" smtClean="0">
                <a:latin typeface="Maiandra GD" pitchFamily="34" charset="0"/>
              </a:rPr>
            </a:br>
            <a:endParaRPr lang="fr-FR" sz="3000" dirty="0">
              <a:latin typeface="Maiandra GD" pitchFamily="34" charset="0"/>
            </a:endParaRPr>
          </a:p>
        </p:txBody>
      </p:sp>
      <p:pic>
        <p:nvPicPr>
          <p:cNvPr id="11"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12"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8" name="ZoneTexte 7"/>
          <p:cNvSpPr txBox="1"/>
          <p:nvPr/>
        </p:nvSpPr>
        <p:spPr>
          <a:xfrm>
            <a:off x="1214414" y="285728"/>
            <a:ext cx="6715172" cy="954107"/>
          </a:xfrm>
          <a:prstGeom prst="rect">
            <a:avLst/>
          </a:prstGeom>
          <a:noFill/>
        </p:spPr>
        <p:txBody>
          <a:bodyPr wrap="square" rtlCol="0">
            <a:spAutoFit/>
          </a:bodyPr>
          <a:lstStyle/>
          <a:p>
            <a:pPr algn="ctr"/>
            <a:r>
              <a:rPr lang="fr-FR" sz="2800" dirty="0" smtClean="0">
                <a:latin typeface="Maiandra GD" pitchFamily="34" charset="0"/>
              </a:rPr>
              <a:t>1. La loi d’incitation sur les investissements privés (1/2)</a:t>
            </a:r>
            <a:endParaRPr lang="fr-F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ctrTitle"/>
          </p:nvPr>
        </p:nvSpPr>
        <p:spPr>
          <a:xfrm>
            <a:off x="442970" y="4071942"/>
            <a:ext cx="8415310" cy="2714644"/>
          </a:xfrm>
          <a:ln>
            <a:noFill/>
          </a:ln>
        </p:spPr>
        <p:txBody>
          <a:bodyPr>
            <a:normAutofit fontScale="90000"/>
          </a:bodyPr>
          <a:lstStyle/>
          <a:p>
            <a:pPr algn="l"/>
            <a:r>
              <a:rPr lang="fr-FR" sz="2000" dirty="0" smtClean="0"/>
              <a:t>Par conséquent, les AME suivants sont concernés :</a:t>
            </a:r>
            <a:br>
              <a:rPr lang="fr-FR" sz="2000" dirty="0" smtClean="0"/>
            </a:br>
            <a:r>
              <a:rPr lang="fr-FR" sz="2000" dirty="0" smtClean="0"/>
              <a:t>- La convention sur la diversité biologique ;</a:t>
            </a:r>
            <a:br>
              <a:rPr lang="fr-FR" sz="2000" dirty="0" smtClean="0"/>
            </a:br>
            <a:r>
              <a:rPr lang="fr-FR" sz="2000" dirty="0" smtClean="0"/>
              <a:t>- La convention de Vienne pour la protection de la couche d’ozone ;</a:t>
            </a:r>
            <a:br>
              <a:rPr lang="fr-FR" sz="2000" dirty="0" smtClean="0"/>
            </a:br>
            <a:r>
              <a:rPr lang="fr-FR" sz="2000" dirty="0" smtClean="0"/>
              <a:t>- La convention sur les espèces migratoires appartenant à la faune sauvage ;</a:t>
            </a:r>
            <a:br>
              <a:rPr lang="fr-FR" sz="2000" dirty="0" smtClean="0"/>
            </a:br>
            <a:r>
              <a:rPr lang="fr-FR" sz="2000" dirty="0" smtClean="0"/>
              <a:t>- La convention sur le commerce international des espèces de faune et de flore sauvage menacées d’extinction ;</a:t>
            </a:r>
            <a:br>
              <a:rPr lang="fr-FR" sz="2000" dirty="0" smtClean="0"/>
            </a:br>
            <a:r>
              <a:rPr lang="fr-FR" sz="2000" dirty="0" smtClean="0"/>
              <a:t>- La convention internationale sur la responsabilité civile pour les dommages dus à la pollution ;</a:t>
            </a:r>
            <a:br>
              <a:rPr lang="fr-FR" sz="2000" dirty="0" smtClean="0"/>
            </a:br>
            <a:r>
              <a:rPr lang="fr-FR" sz="2000" dirty="0" smtClean="0"/>
              <a:t>- La convention de Vienne pour la protection de la couche d’ozone ;</a:t>
            </a:r>
            <a:br>
              <a:rPr lang="fr-FR" sz="2000" dirty="0" smtClean="0"/>
            </a:br>
            <a:r>
              <a:rPr lang="fr-FR" sz="2000" dirty="0" smtClean="0"/>
              <a:t>- La convention de l’UNESCO sur la protection du patrimoine naturel.</a:t>
            </a:r>
            <a:br>
              <a:rPr lang="fr-FR" sz="2000" dirty="0" smtClean="0"/>
            </a:br>
            <a:r>
              <a:rPr lang="fr-FR" sz="600" dirty="0" smtClean="0"/>
              <a:t/>
            </a:r>
            <a:br>
              <a:rPr lang="fr-FR" sz="600" dirty="0" smtClean="0"/>
            </a:br>
            <a:r>
              <a:rPr lang="fr-FR" sz="2000" dirty="0" smtClean="0"/>
              <a:t>Ces instruments juridiques internationaux encadrent les actions de lutte contre la pollution et de protection de l’environnement qui font l’objet des incitations spécifiques prévues par ce texte législatif.</a:t>
            </a:r>
            <a:br>
              <a:rPr lang="fr-FR" sz="2000" dirty="0" smtClean="0"/>
            </a:br>
            <a:r>
              <a:rPr lang="fr-FR" sz="600" dirty="0" smtClean="0"/>
              <a:t/>
            </a:r>
            <a:br>
              <a:rPr lang="fr-FR" sz="600" dirty="0" smtClean="0"/>
            </a:br>
            <a:r>
              <a:rPr lang="fr-FR" sz="2000" dirty="0" smtClean="0"/>
              <a:t>Un tel engagement pris par un investisseur aura un impact positif dans la mise en œuvre de la politique du gouvernement du Cameroun dans la lutte contre la pollution et la protection de l’environnement. Ici les mesures incitatives peuvent être qualifiées de primes spéciales à la lutte contre la pollution et la protection de l’environnement. Les incitations spécifiques déclinées par de texte permettent aussi au Cameroun de respecter ses engagements internationaux en matière environnementale. </a:t>
            </a:r>
            <a:r>
              <a:rPr lang="fr-FR" sz="2000" dirty="0"/>
              <a:t/>
            </a:r>
            <a:br>
              <a:rPr lang="fr-FR" sz="2000" dirty="0"/>
            </a:br>
            <a:r>
              <a:rPr lang="fr-FR" dirty="0"/>
              <a:t/>
            </a:r>
            <a:br>
              <a:rPr lang="fr-FR" dirty="0"/>
            </a:br>
            <a:r>
              <a:rPr lang="fr-FR" dirty="0" smtClean="0">
                <a:latin typeface="Maiandra GD" pitchFamily="34" charset="0"/>
              </a:rPr>
              <a:t/>
            </a:r>
            <a:br>
              <a:rPr lang="fr-FR" dirty="0" smtClean="0">
                <a:latin typeface="Maiandra GD" pitchFamily="34" charset="0"/>
              </a:rPr>
            </a:br>
            <a:r>
              <a:rPr lang="fr-FR" sz="3000" dirty="0" smtClean="0">
                <a:latin typeface="Maiandra GD" pitchFamily="34" charset="0"/>
              </a:rPr>
              <a:t/>
            </a:r>
            <a:br>
              <a:rPr lang="fr-FR" sz="3000" dirty="0" smtClean="0">
                <a:latin typeface="Maiandra GD" pitchFamily="34" charset="0"/>
              </a:rPr>
            </a:br>
            <a:r>
              <a:rPr lang="fr-FR" sz="3000" dirty="0" smtClean="0">
                <a:latin typeface="Maiandra GD" pitchFamily="34" charset="0"/>
              </a:rPr>
              <a:t/>
            </a:r>
            <a:br>
              <a:rPr lang="fr-FR" sz="3000" dirty="0" smtClean="0">
                <a:latin typeface="Maiandra GD" pitchFamily="34" charset="0"/>
              </a:rPr>
            </a:br>
            <a:r>
              <a:rPr lang="fr-FR" sz="3000" dirty="0" smtClean="0">
                <a:latin typeface="Maiandra GD" pitchFamily="34" charset="0"/>
              </a:rPr>
              <a:t/>
            </a:r>
            <a:br>
              <a:rPr lang="fr-FR" sz="3000" dirty="0" smtClean="0">
                <a:latin typeface="Maiandra GD" pitchFamily="34" charset="0"/>
              </a:rPr>
            </a:br>
            <a:endParaRPr lang="fr-FR" sz="3000" dirty="0">
              <a:latin typeface="Maiandra GD" pitchFamily="34" charset="0"/>
            </a:endParaRPr>
          </a:p>
        </p:txBody>
      </p:sp>
      <p:pic>
        <p:nvPicPr>
          <p:cNvPr id="11"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12"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8" name="ZoneTexte 7"/>
          <p:cNvSpPr txBox="1"/>
          <p:nvPr/>
        </p:nvSpPr>
        <p:spPr>
          <a:xfrm>
            <a:off x="1214414" y="285728"/>
            <a:ext cx="6715172" cy="954107"/>
          </a:xfrm>
          <a:prstGeom prst="rect">
            <a:avLst/>
          </a:prstGeom>
          <a:noFill/>
        </p:spPr>
        <p:txBody>
          <a:bodyPr wrap="square" rtlCol="0">
            <a:spAutoFit/>
          </a:bodyPr>
          <a:lstStyle/>
          <a:p>
            <a:pPr algn="ctr"/>
            <a:r>
              <a:rPr lang="fr-FR" sz="2800" dirty="0" smtClean="0">
                <a:latin typeface="Maiandra GD" pitchFamily="34" charset="0"/>
              </a:rPr>
              <a:t>1. La loi d’incitation sur les investissements privés (2/2)</a:t>
            </a:r>
            <a:endParaRPr lang="fr-F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ctrTitle"/>
          </p:nvPr>
        </p:nvSpPr>
        <p:spPr>
          <a:xfrm>
            <a:off x="871566" y="2357430"/>
            <a:ext cx="7772400" cy="2714644"/>
          </a:xfrm>
          <a:ln>
            <a:noFill/>
          </a:ln>
        </p:spPr>
        <p:txBody>
          <a:bodyPr>
            <a:normAutofit fontScale="90000"/>
          </a:bodyPr>
          <a:lstStyle/>
          <a:p>
            <a:pPr algn="l"/>
            <a:r>
              <a:rPr lang="fr-FR" dirty="0" smtClean="0">
                <a:latin typeface="Maiandra GD" pitchFamily="34" charset="0"/>
              </a:rPr>
              <a:t/>
            </a:r>
            <a:br>
              <a:rPr lang="fr-FR" dirty="0" smtClean="0">
                <a:latin typeface="Maiandra GD" pitchFamily="34" charset="0"/>
              </a:rPr>
            </a:br>
            <a:r>
              <a:rPr lang="fr-FR" sz="3000" dirty="0" smtClean="0">
                <a:latin typeface="Maiandra GD" pitchFamily="34" charset="0"/>
              </a:rPr>
              <a:t/>
            </a:r>
            <a:br>
              <a:rPr lang="fr-FR" sz="3000" dirty="0" smtClean="0">
                <a:latin typeface="Maiandra GD" pitchFamily="34" charset="0"/>
              </a:rPr>
            </a:br>
            <a:r>
              <a:rPr lang="fr-FR" sz="2000" dirty="0"/>
              <a:t>L’article 26 de la loi de 1998 sur les établissements classés dangereux, insalubres et incommodes institue des mesures d’incitation susceptibles de convertir les industriels et autres opérateurs économiques à participer dans la lutte contre la pollution atmosphérique, la lutte contre le réchauffement de la planète, la lutte contre les effets néfastes des changements climatiques, la promotion d’une économie verte et la protection de l’environnement en général.</a:t>
            </a:r>
            <a:br>
              <a:rPr lang="fr-FR" sz="2000" dirty="0"/>
            </a:br>
            <a:r>
              <a:rPr lang="fr-FR" sz="2000" dirty="0"/>
              <a:t>Ainsi, cette disposition prévoit  une réduction des tarifs douaniers aux importateurs des équipements écologiques, émettant peu ou pas des gaz à effet de serre responsables de la destruction de la couche d’ozone et du réchauffement de la planète. Elle prévoit également la réduction sur les bénéfices imposables des entreprises qui font la promotion de l’environnement dans son ensemble.</a:t>
            </a:r>
            <a:br>
              <a:rPr lang="fr-FR" sz="2000" dirty="0"/>
            </a:br>
            <a:r>
              <a:rPr lang="fr-FR" sz="2000" dirty="0"/>
              <a:t>Il découle de ce qui précède que les mesures incitatives prévues par cette loi participent de la mise en œuvre des AME suivants :</a:t>
            </a:r>
            <a:br>
              <a:rPr lang="fr-FR" sz="2000" dirty="0"/>
            </a:br>
            <a:r>
              <a:rPr lang="fr-FR" sz="2000" dirty="0" smtClean="0"/>
              <a:t>- La </a:t>
            </a:r>
            <a:r>
              <a:rPr lang="fr-FR" sz="2000" dirty="0"/>
              <a:t>convention de Vienne pour la protection de la couche d’ozone ;</a:t>
            </a:r>
            <a:br>
              <a:rPr lang="fr-FR" sz="2000" dirty="0"/>
            </a:br>
            <a:r>
              <a:rPr lang="fr-FR" sz="2000" dirty="0" smtClean="0"/>
              <a:t>- La </a:t>
            </a:r>
            <a:r>
              <a:rPr lang="fr-FR" sz="2000" dirty="0"/>
              <a:t>convention de Stockholm ;</a:t>
            </a:r>
            <a:br>
              <a:rPr lang="fr-FR" sz="2000" dirty="0"/>
            </a:br>
            <a:r>
              <a:rPr lang="fr-FR" sz="2000" dirty="0" smtClean="0"/>
              <a:t>- La </a:t>
            </a:r>
            <a:r>
              <a:rPr lang="fr-FR" sz="2000" dirty="0"/>
              <a:t>convention sur la diversité biologique ;</a:t>
            </a:r>
            <a:br>
              <a:rPr lang="fr-FR" sz="2000" dirty="0"/>
            </a:br>
            <a:r>
              <a:rPr lang="fr-FR" sz="2000" dirty="0" smtClean="0"/>
              <a:t>- La </a:t>
            </a:r>
            <a:r>
              <a:rPr lang="fr-FR" sz="2000" dirty="0"/>
              <a:t>convention cadre des Nations Unies sur les changements Climatiques ;</a:t>
            </a:r>
            <a:br>
              <a:rPr lang="fr-FR" sz="2000" dirty="0"/>
            </a:br>
            <a:r>
              <a:rPr lang="fr-FR" sz="2000" dirty="0" smtClean="0"/>
              <a:t>- La </a:t>
            </a:r>
            <a:r>
              <a:rPr lang="fr-FR" sz="2000" dirty="0"/>
              <a:t>convention de Rotterdam ;</a:t>
            </a:r>
            <a:br>
              <a:rPr lang="fr-FR" sz="2000" dirty="0"/>
            </a:br>
            <a:r>
              <a:rPr lang="fr-FR" sz="2000" dirty="0" smtClean="0"/>
              <a:t>- Le </a:t>
            </a:r>
            <a:r>
              <a:rPr lang="fr-FR" sz="2000" dirty="0"/>
              <a:t>Protocol de Kyoto ;</a:t>
            </a:r>
            <a:br>
              <a:rPr lang="fr-FR" sz="2000" dirty="0"/>
            </a:br>
            <a:r>
              <a:rPr lang="fr-FR" sz="2000" dirty="0" smtClean="0"/>
              <a:t>- Le </a:t>
            </a:r>
            <a:r>
              <a:rPr lang="fr-FR" sz="2000" dirty="0"/>
              <a:t>Protocole de Montréal.</a:t>
            </a:r>
            <a:r>
              <a:rPr lang="fr-FR" sz="3200" dirty="0"/>
              <a:t/>
            </a:r>
            <a:br>
              <a:rPr lang="fr-FR" sz="3200" dirty="0"/>
            </a:br>
            <a:endParaRPr lang="fr-FR" sz="3000" dirty="0">
              <a:latin typeface="Maiandra GD" pitchFamily="34" charset="0"/>
            </a:endParaRPr>
          </a:p>
        </p:txBody>
      </p:sp>
      <p:pic>
        <p:nvPicPr>
          <p:cNvPr id="11"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12"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8" name="ZoneTexte 7"/>
          <p:cNvSpPr txBox="1"/>
          <p:nvPr/>
        </p:nvSpPr>
        <p:spPr>
          <a:xfrm>
            <a:off x="1428728" y="142852"/>
            <a:ext cx="6572296" cy="1508105"/>
          </a:xfrm>
          <a:prstGeom prst="rect">
            <a:avLst/>
          </a:prstGeom>
          <a:noFill/>
        </p:spPr>
        <p:txBody>
          <a:bodyPr wrap="square" rtlCol="0">
            <a:spAutoFit/>
          </a:bodyPr>
          <a:lstStyle/>
          <a:p>
            <a:r>
              <a:rPr lang="fr-FR" sz="2400" dirty="0" smtClean="0">
                <a:latin typeface="Maiandra GD" pitchFamily="34" charset="0"/>
              </a:rPr>
              <a:t>2. La loi sur les établissements classés dangereux, insalubres ou incommodes</a:t>
            </a:r>
            <a:r>
              <a:rPr lang="fr-FR" sz="4400" dirty="0" smtClean="0">
                <a:latin typeface="Maiandra GD" pitchFamily="34" charset="0"/>
              </a:rPr>
              <a:t/>
            </a:r>
            <a:br>
              <a:rPr lang="fr-FR" sz="4400" dirty="0" smtClean="0">
                <a:latin typeface="Maiandra GD" pitchFamily="34" charset="0"/>
              </a:rPr>
            </a:br>
            <a:endParaRPr lang="fr-FR"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ctrTitle"/>
          </p:nvPr>
        </p:nvSpPr>
        <p:spPr>
          <a:xfrm>
            <a:off x="571472" y="2571744"/>
            <a:ext cx="7772400" cy="2714644"/>
          </a:xfrm>
          <a:ln>
            <a:noFill/>
          </a:ln>
        </p:spPr>
        <p:txBody>
          <a:bodyPr>
            <a:noAutofit/>
          </a:bodyPr>
          <a:lstStyle/>
          <a:p>
            <a:pPr algn="l"/>
            <a:r>
              <a:rPr lang="fr-FR" sz="3600" dirty="0" smtClean="0">
                <a:latin typeface="Maiandra GD" pitchFamily="34" charset="0"/>
              </a:rPr>
              <a:t/>
            </a:r>
            <a:br>
              <a:rPr lang="fr-FR" sz="3600" dirty="0" smtClean="0">
                <a:latin typeface="Maiandra GD" pitchFamily="34" charset="0"/>
              </a:rPr>
            </a:br>
            <a:r>
              <a:rPr lang="fr-FR" sz="1300" dirty="0"/>
              <a:t> L’article 75 de cette loi dans ses dispositions pertinentes peut contribuer considérablement à la protection des terres à travers la lutte contre l’érosion, combattre la désertification, encourager les initiatives de reboisement ou de boisement, la promotion de l’utilisation des ressources renouvelables notamment dans les zones de savane et la partie septentrionale du pays</a:t>
            </a:r>
            <a:r>
              <a:rPr lang="fr-FR" sz="1300" dirty="0" smtClean="0"/>
              <a:t>.</a:t>
            </a:r>
            <a:br>
              <a:rPr lang="fr-FR" sz="1300" dirty="0" smtClean="0"/>
            </a:br>
            <a:r>
              <a:rPr lang="fr-FR" sz="500" dirty="0"/>
              <a:t/>
            </a:r>
            <a:br>
              <a:rPr lang="fr-FR" sz="500" dirty="0"/>
            </a:br>
            <a:r>
              <a:rPr lang="fr-FR" sz="1300" dirty="0"/>
              <a:t>L’article 76 de cette loi cadre peut pour sa part favoriser la lutte contre la pollution atmosphérique, la lutte contre le réchauffement de la planète, la lutte contre les effets néfastes des changements climatiques, la promotion d’une économie verte et la protection de l’environnement en général</a:t>
            </a:r>
            <a:r>
              <a:rPr lang="fr-FR" sz="1300" dirty="0" smtClean="0"/>
              <a:t>.</a:t>
            </a:r>
            <a:br>
              <a:rPr lang="fr-FR" sz="1300" dirty="0" smtClean="0"/>
            </a:br>
            <a:r>
              <a:rPr lang="fr-FR" sz="500" dirty="0"/>
              <a:t/>
            </a:r>
            <a:br>
              <a:rPr lang="fr-FR" sz="500" dirty="0"/>
            </a:br>
            <a:r>
              <a:rPr lang="fr-FR" sz="1300" dirty="0"/>
              <a:t>Ces différentes actions et activités déclinées par la loi cadre en ses articles 75 et 76 permettent de noter les différents AME ratifiés par le Cameroun,  qui leurs sont liées et dont elles contribuent à respecter les dispositions. Ainsi, nous pouvons citer les AME suivants </a:t>
            </a:r>
            <a:r>
              <a:rPr lang="fr-FR" sz="1300" dirty="0" smtClean="0"/>
              <a:t>:</a:t>
            </a:r>
            <a:br>
              <a:rPr lang="fr-FR" sz="1300" dirty="0" smtClean="0"/>
            </a:br>
            <a:r>
              <a:rPr lang="fr-FR" sz="500" dirty="0" smtClean="0"/>
              <a:t/>
            </a:r>
            <a:br>
              <a:rPr lang="fr-FR" sz="500" dirty="0" smtClean="0"/>
            </a:br>
            <a:r>
              <a:rPr lang="fr-FR" sz="1300" dirty="0" smtClean="0"/>
              <a:t>- La </a:t>
            </a:r>
            <a:r>
              <a:rPr lang="fr-FR" sz="1300" dirty="0"/>
              <a:t>convention des Nations Unies sur la lutte contre  la désertification </a:t>
            </a:r>
            <a:r>
              <a:rPr lang="fr-FR" sz="1300" dirty="0" smtClean="0"/>
              <a:t>;</a:t>
            </a:r>
            <a:r>
              <a:rPr lang="fr-FR" sz="1300" dirty="0"/>
              <a:t/>
            </a:r>
            <a:br>
              <a:rPr lang="fr-FR" sz="1300" dirty="0"/>
            </a:br>
            <a:r>
              <a:rPr lang="fr-FR" sz="1300" dirty="0" smtClean="0"/>
              <a:t>- La </a:t>
            </a:r>
            <a:r>
              <a:rPr lang="fr-FR" sz="1300" dirty="0"/>
              <a:t>convention de RAMSAR relative aux zones humides d’importance internationale particulièrement comme habitat des oiseaux d’eau ;</a:t>
            </a:r>
            <a:br>
              <a:rPr lang="fr-FR" sz="1300" dirty="0"/>
            </a:br>
            <a:r>
              <a:rPr lang="fr-FR" sz="1300" dirty="0" smtClean="0"/>
              <a:t>- La </a:t>
            </a:r>
            <a:r>
              <a:rPr lang="fr-FR" sz="1300" dirty="0"/>
              <a:t>Convention de Bâle sur le contrôle des mouvements transfrontière des déchets dangereux et de leur élimination ;</a:t>
            </a:r>
            <a:br>
              <a:rPr lang="fr-FR" sz="1300" dirty="0"/>
            </a:br>
            <a:r>
              <a:rPr lang="fr-FR" sz="1300" dirty="0" smtClean="0"/>
              <a:t>- Le </a:t>
            </a:r>
            <a:r>
              <a:rPr lang="fr-FR" sz="1300" dirty="0"/>
              <a:t>protocole de Carthagène sur la préservation des risques biotechnologiques ;</a:t>
            </a:r>
            <a:br>
              <a:rPr lang="fr-FR" sz="1300" dirty="0"/>
            </a:br>
            <a:r>
              <a:rPr lang="fr-FR" sz="1300" dirty="0" smtClean="0"/>
              <a:t>- La </a:t>
            </a:r>
            <a:r>
              <a:rPr lang="fr-FR" sz="1300" dirty="0"/>
              <a:t>convention de Vienne pour la protection de la couche d’ozone ;</a:t>
            </a:r>
            <a:br>
              <a:rPr lang="fr-FR" sz="1300" dirty="0"/>
            </a:br>
            <a:r>
              <a:rPr lang="fr-FR" sz="1300" dirty="0" smtClean="0"/>
              <a:t>- La </a:t>
            </a:r>
            <a:r>
              <a:rPr lang="fr-FR" sz="1300" dirty="0"/>
              <a:t>convention de Stockholm ;</a:t>
            </a:r>
            <a:br>
              <a:rPr lang="fr-FR" sz="1300" dirty="0"/>
            </a:br>
            <a:r>
              <a:rPr lang="fr-FR" sz="1300" dirty="0" smtClean="0"/>
              <a:t>- La </a:t>
            </a:r>
            <a:r>
              <a:rPr lang="fr-FR" sz="1300" dirty="0"/>
              <a:t>convention sur la diversité biologique ;</a:t>
            </a:r>
            <a:br>
              <a:rPr lang="fr-FR" sz="1300" dirty="0"/>
            </a:br>
            <a:r>
              <a:rPr lang="fr-FR" sz="1300" dirty="0" smtClean="0"/>
              <a:t>- La </a:t>
            </a:r>
            <a:r>
              <a:rPr lang="fr-FR" sz="1300" dirty="0"/>
              <a:t>convention cadre des Nations Unies sur les changements Climatiques ;</a:t>
            </a:r>
            <a:br>
              <a:rPr lang="fr-FR" sz="1300" dirty="0"/>
            </a:br>
            <a:r>
              <a:rPr lang="fr-FR" sz="1300" dirty="0" smtClean="0"/>
              <a:t>- La </a:t>
            </a:r>
            <a:r>
              <a:rPr lang="fr-FR" sz="1300" dirty="0"/>
              <a:t>convention de Rotterdam ;</a:t>
            </a:r>
            <a:br>
              <a:rPr lang="fr-FR" sz="1300" dirty="0"/>
            </a:br>
            <a:r>
              <a:rPr lang="fr-FR" sz="1300" dirty="0" smtClean="0"/>
              <a:t>- Le </a:t>
            </a:r>
            <a:r>
              <a:rPr lang="fr-FR" sz="1300" dirty="0"/>
              <a:t>Protocol de Kyoto ;</a:t>
            </a:r>
            <a:br>
              <a:rPr lang="fr-FR" sz="1300" dirty="0"/>
            </a:br>
            <a:r>
              <a:rPr lang="fr-FR" sz="1300" dirty="0" smtClean="0"/>
              <a:t>- Le </a:t>
            </a:r>
            <a:r>
              <a:rPr lang="fr-FR" sz="1300" dirty="0"/>
              <a:t>Protocole de Montréal.</a:t>
            </a:r>
            <a:br>
              <a:rPr lang="fr-FR" sz="1300" dirty="0"/>
            </a:br>
            <a:r>
              <a:rPr lang="fr-FR" sz="500" dirty="0" smtClean="0"/>
              <a:t/>
            </a:r>
            <a:br>
              <a:rPr lang="fr-FR" sz="500" dirty="0" smtClean="0"/>
            </a:br>
            <a:r>
              <a:rPr lang="fr-FR" sz="1300" dirty="0" smtClean="0"/>
              <a:t>En </a:t>
            </a:r>
            <a:r>
              <a:rPr lang="fr-FR" sz="1300" dirty="0"/>
              <a:t>fin de compte, les mesures incitatives prévues par la loi cadre du 5 août 1996 peuvent contribuer de façon significative à la protection de l’environnement et à la promotion du développement durable. Ce faisant, permettre au Cameroun de respecter certains engagements internationaux pris à travers </a:t>
            </a:r>
            <a:r>
              <a:rPr lang="fr-FR" sz="1300" dirty="0" smtClean="0"/>
              <a:t>la signature</a:t>
            </a:r>
            <a:r>
              <a:rPr lang="fr-FR" sz="1300" dirty="0"/>
              <a:t>, l’adhésion ou la ratification de certains AME. </a:t>
            </a:r>
            <a:r>
              <a:rPr lang="fr-FR" sz="2800" dirty="0"/>
              <a:t/>
            </a:r>
            <a:br>
              <a:rPr lang="fr-FR" sz="2800" dirty="0"/>
            </a:br>
            <a:endParaRPr lang="fr-FR" sz="2400" dirty="0">
              <a:latin typeface="Maiandra GD" pitchFamily="34" charset="0"/>
            </a:endParaRPr>
          </a:p>
        </p:txBody>
      </p:sp>
      <p:pic>
        <p:nvPicPr>
          <p:cNvPr id="11"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12"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8" name="ZoneTexte 7"/>
          <p:cNvSpPr txBox="1"/>
          <p:nvPr/>
        </p:nvSpPr>
        <p:spPr>
          <a:xfrm>
            <a:off x="1571604" y="71414"/>
            <a:ext cx="5715040" cy="1077218"/>
          </a:xfrm>
          <a:prstGeom prst="rect">
            <a:avLst/>
          </a:prstGeom>
          <a:noFill/>
        </p:spPr>
        <p:txBody>
          <a:bodyPr wrap="square" rtlCol="0">
            <a:spAutoFit/>
          </a:bodyPr>
          <a:lstStyle/>
          <a:p>
            <a:r>
              <a:rPr lang="fr-FR" sz="3200" dirty="0" smtClean="0">
                <a:latin typeface="Maiandra GD" pitchFamily="34" charset="0"/>
              </a:rPr>
              <a:t>3. La loi cadre relative à la gestion de l’environnement</a:t>
            </a:r>
            <a:endParaRPr lang="fr-FR"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12"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5"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6" name="Rectangle 2"/>
          <p:cNvSpPr>
            <a:spLocks noGrp="1" noChangeArrowheads="1"/>
          </p:cNvSpPr>
          <p:nvPr>
            <p:ph type="ctrTitle"/>
          </p:nvPr>
        </p:nvSpPr>
        <p:spPr>
          <a:xfrm>
            <a:off x="1571604" y="1071546"/>
            <a:ext cx="6019800" cy="2209800"/>
          </a:xfrm>
        </p:spPr>
        <p:txBody>
          <a:bodyPr>
            <a:noAutofit/>
          </a:bodyPr>
          <a:lstStyle/>
          <a:p>
            <a:pPr algn="ctr" eaLnBrk="1" hangingPunct="1"/>
            <a:r>
              <a:rPr lang="fr-FR" dirty="0">
                <a:latin typeface="Maiandra GD" pitchFamily="34" charset="0"/>
              </a:rPr>
              <a:t>Merci de votre bienveillante attention</a:t>
            </a:r>
          </a:p>
        </p:txBody>
      </p:sp>
      <p:sp>
        <p:nvSpPr>
          <p:cNvPr id="7" name="Rectangle 1"/>
          <p:cNvSpPr>
            <a:spLocks noChangeArrowheads="1"/>
          </p:cNvSpPr>
          <p:nvPr/>
        </p:nvSpPr>
        <p:spPr bwMode="auto">
          <a:xfrm>
            <a:off x="1500166" y="4214818"/>
            <a:ext cx="6215062" cy="2124075"/>
          </a:xfrm>
          <a:prstGeom prst="rect">
            <a:avLst/>
          </a:prstGeom>
          <a:noFill/>
          <a:ln w="9525">
            <a:noFill/>
            <a:miter lim="800000"/>
            <a:headEnd/>
            <a:tailEnd/>
          </a:ln>
        </p:spPr>
        <p:txBody>
          <a:bodyPr anchor="ctr">
            <a:spAutoFit/>
          </a:bodyPr>
          <a:lstStyle/>
          <a:p>
            <a:pPr algn="ctr" eaLnBrk="1" hangingPunct="1"/>
            <a:r>
              <a:rPr lang="fr-FR" sz="2800" b="1" dirty="0">
                <a:latin typeface="Maiandra GD" pitchFamily="34" charset="0"/>
                <a:ea typeface="Times New Roman" pitchFamily="18" charset="0"/>
                <a:cs typeface="Arial" charset="0"/>
              </a:rPr>
              <a:t>SAVE MANKIND</a:t>
            </a:r>
            <a:endParaRPr lang="fr-FR" sz="1200" dirty="0">
              <a:ea typeface="Times New Roman" pitchFamily="18" charset="0"/>
              <a:cs typeface="Arial" charset="0"/>
            </a:endParaRPr>
          </a:p>
          <a:p>
            <a:pPr algn="ctr"/>
            <a:r>
              <a:rPr lang="fr-FR" sz="1600" b="1" dirty="0">
                <a:ea typeface="Times New Roman" pitchFamily="18" charset="0"/>
                <a:cs typeface="Arial" charset="0"/>
              </a:rPr>
              <a:t>B.P. : 12 274 Yaoundé-Cameroun</a:t>
            </a:r>
            <a:endParaRPr lang="fr-FR" sz="1200" dirty="0">
              <a:cs typeface="Arial" charset="0"/>
            </a:endParaRPr>
          </a:p>
          <a:p>
            <a:pPr algn="ctr"/>
            <a:endParaRPr lang="fr-FR" sz="1600" b="1" i="1" dirty="0">
              <a:cs typeface="Times New Roman" pitchFamily="18" charset="0"/>
            </a:endParaRPr>
          </a:p>
          <a:p>
            <a:pPr algn="ctr"/>
            <a:r>
              <a:rPr lang="fr-FR" sz="1600" b="1" i="1" dirty="0">
                <a:cs typeface="Times New Roman" pitchFamily="18" charset="0"/>
              </a:rPr>
              <a:t>Personne de contact</a:t>
            </a:r>
            <a:endParaRPr lang="fr-FR" sz="1200" dirty="0">
              <a:cs typeface="Arial" charset="0"/>
            </a:endParaRPr>
          </a:p>
          <a:p>
            <a:pPr algn="ctr"/>
            <a:r>
              <a:rPr lang="fr-FR" sz="1600" b="1" dirty="0">
                <a:cs typeface="Times New Roman" pitchFamily="18" charset="0"/>
              </a:rPr>
              <a:t>NGOBA Joseph</a:t>
            </a:r>
            <a:endParaRPr lang="fr-FR" sz="1200" dirty="0">
              <a:cs typeface="Arial" charset="0"/>
            </a:endParaRPr>
          </a:p>
          <a:p>
            <a:pPr algn="ctr"/>
            <a:r>
              <a:rPr lang="fr-FR" sz="1600" dirty="0">
                <a:cs typeface="Times New Roman" pitchFamily="18" charset="0"/>
              </a:rPr>
              <a:t>Tél : 00237 677 437 376 / 699 668 309</a:t>
            </a:r>
          </a:p>
          <a:p>
            <a:pPr algn="ctr"/>
            <a:r>
              <a:rPr lang="fr-FR" sz="1600" dirty="0">
                <a:cs typeface="Times New Roman" pitchFamily="18" charset="0"/>
              </a:rPr>
              <a:t>  E-mail : ngobajoseph@yahoo.fr</a:t>
            </a:r>
            <a:r>
              <a:rPr lang="fr-FR" sz="2400" b="1" i="1" dirty="0">
                <a:latin typeface="Maiandra GD" pitchFamily="34" charset="0"/>
                <a:cs typeface="Times New Roman" pitchFamily="18" charset="0"/>
              </a:rPr>
              <a:t>                        </a:t>
            </a:r>
            <a:r>
              <a:rPr lang="fr-FR" sz="1200" dirty="0">
                <a:cs typeface="Arial" charset="0"/>
              </a:rPr>
              <a:t> </a:t>
            </a:r>
            <a:endParaRPr lang="fr-FR" sz="36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3000" fill="hold"/>
                                        <p:tgtEl>
                                          <p:spTgt spid="6"/>
                                        </p:tgtEl>
                                        <p:attrNameLst>
                                          <p:attrName>ppt_x</p:attrName>
                                        </p:attrNameLst>
                                      </p:cBhvr>
                                      <p:tavLst>
                                        <p:tav tm="0">
                                          <p:val>
                                            <p:strVal val="#ppt_x"/>
                                          </p:val>
                                        </p:tav>
                                        <p:tav tm="100000">
                                          <p:val>
                                            <p:strVal val="#ppt_x"/>
                                          </p:val>
                                        </p:tav>
                                      </p:tavLst>
                                    </p:anim>
                                    <p:anim calcmode="lin" valueType="num">
                                      <p:cBhvr additive="base">
                                        <p:cTn id="8"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TotalTime>
  <Words>179</Words>
  <Application>Microsoft Office PowerPoint</Application>
  <PresentationFormat>Affichage à l'écran (4:3)</PresentationFormat>
  <Paragraphs>24</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L’IMPACT DE LA MISE EN ŒUVRE DE CES MESURES D’INCITATION SUR LA PROTECTION DE L’ENVIRONNEMENT ET LA MISE EN ŒUVRE DES A.M.E AU CAMEROUN </vt:lpstr>
      <vt:lpstr>  1. La loi d’incitation sur les investissements privés  2. La loi sur les établissements classés dangereux, insalubres ou incommodes  3. La loi cadre relative à la gestion de l’environnement </vt:lpstr>
      <vt:lpstr>Aux termes de l’article 14 de la loi de 2013 sur les incitations à l’investissement privé au Cameroun, les incitations spécifiques peuvent être accordées aux entreprises qui réalisent des investissements permettant d’atteindre des objectifs prioritaires parmi lesquels la lutte contre la pollution et la protection de l’environnement.  Le concept « pollution » est défini par la loi cadre de 1996 comme toute contamination ou modification directe de l’environnement provoquée par tout acte  susceptible d’affecter défavorablement une utilisation du milieu favorable à l’homme, de provoquer ou qui risque de provoquer une situation préjudiciable pour la santé, la sécurité, le bien être, la flore et la faune, l’air, l’atmosphère, les eaux, les sols et les biens collectifs et individuel.  Ce texte cité en supra définit l’environnement comme l’ensemble des éléments naturels ou artificiels et des équilibres biogéochimiques auxquels ils participent, ainsi que des facteurs économiques, sociaux et culturels qui favorisent l’existence, la transformation et le développement du milieu, des organismes vivants et des activités humaine.  Ces définitions nous permettent de cerner le contour des composantes environnementales concernées par les incitations prévues par la loi sur les incitations à l’investissement privé et les rattacher à des AME correspondantes.  Ainsi, on peut constater que sont concernés la protection de tous les milieux récepteurs environnementaux, tous les écosystèmes, la diversité biologique et la vie sociale et culturelle des peuples.      </vt:lpstr>
      <vt:lpstr>Par conséquent, les AME suivants sont concernés : - La convention sur la diversité biologique ; - La convention de Vienne pour la protection de la couche d’ozone ; - La convention sur les espèces migratoires appartenant à la faune sauvage ; - La convention sur le commerce international des espèces de faune et de flore sauvage menacées d’extinction ; - La convention internationale sur la responsabilité civile pour les dommages dus à la pollution ; - La convention de Vienne pour la protection de la couche d’ozone ; - La convention de l’UNESCO sur la protection du patrimoine naturel.  Ces instruments juridiques internationaux encadrent les actions de lutte contre la pollution et de protection de l’environnement qui font l’objet des incitations spécifiques prévues par ce texte législatif.  Un tel engagement pris par un investisseur aura un impact positif dans la mise en œuvre de la politique du gouvernement du Cameroun dans la lutte contre la pollution et la protection de l’environnement. Ici les mesures incitatives peuvent être qualifiées de primes spéciales à la lutte contre la pollution et la protection de l’environnement. Les incitations spécifiques déclinées par de texte permettent aussi au Cameroun de respecter ses engagements internationaux en matière environnementale.       </vt:lpstr>
      <vt:lpstr>  L’article 26 de la loi de 1998 sur les établissements classés dangereux, insalubres et incommodes institue des mesures d’incitation susceptibles de convertir les industriels et autres opérateurs économiques à participer dans la lutte contre la pollution atmosphérique, la lutte contre le réchauffement de la planète, la lutte contre les effets néfastes des changements climatiques, la promotion d’une économie verte et la protection de l’environnement en général. Ainsi, cette disposition prévoit  une réduction des tarifs douaniers aux importateurs des équipements écologiques, émettant peu ou pas des gaz à effet de serre responsables de la destruction de la couche d’ozone et du réchauffement de la planète. Elle prévoit également la réduction sur les bénéfices imposables des entreprises qui font la promotion de l’environnement dans son ensemble. Il découle de ce qui précède que les mesures incitatives prévues par cette loi participent de la mise en œuvre des AME suivants : - La convention de Vienne pour la protection de la couche d’ozone ; - La convention de Stockholm ; - La convention sur la diversité biologique ; - La convention cadre des Nations Unies sur les changements Climatiques ; - La convention de Rotterdam ; - Le Protocol de Kyoto ; - Le Protocole de Montréal. </vt:lpstr>
      <vt:lpstr>  L’article 75 de cette loi dans ses dispositions pertinentes peut contribuer considérablement à la protection des terres à travers la lutte contre l’érosion, combattre la désertification, encourager les initiatives de reboisement ou de boisement, la promotion de l’utilisation des ressources renouvelables notamment dans les zones de savane et la partie septentrionale du pays.  L’article 76 de cette loi cadre peut pour sa part favoriser la lutte contre la pollution atmosphérique, la lutte contre le réchauffement de la planète, la lutte contre les effets néfastes des changements climatiques, la promotion d’une économie verte et la protection de l’environnement en général.  Ces différentes actions et activités déclinées par la loi cadre en ses articles 75 et 76 permettent de noter les différents AME ratifiés par le Cameroun,  qui leurs sont liées et dont elles contribuent à respecter les dispositions. Ainsi, nous pouvons citer les AME suivants :  - La convention des Nations Unies sur la lutte contre  la désertification ; - La convention de RAMSAR relative aux zones humides d’importance internationale particulièrement comme habitat des oiseaux d’eau ; - La Convention de Bâle sur le contrôle des mouvements transfrontière des déchets dangereux et de leur élimination ; - Le protocole de Carthagène sur la préservation des risques biotechnologiques ; - La convention de Vienne pour la protection de la couche d’ozone ; - La convention de Stockholm ; - La convention sur la diversité biologique ; - La convention cadre des Nations Unies sur les changements Climatiques ; - La convention de Rotterdam ; - Le Protocol de Kyoto ; - Le Protocole de Montréal.  En fin de compte, les mesures incitatives prévues par la loi cadre du 5 août 1996 peuvent contribuer de façon significative à la protection de l’environnement et à la promotion du développement durable. Ce faisant, permettre au Cameroun de respecter certains engagements internationaux pris à travers la signature, l’adhésion ou la ratification de certains AME.  </vt:lpstr>
      <vt:lpstr>Diapositive 7</vt:lpstr>
      <vt:lpstr>Merci de votre bienveillante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L’IMPACT DE LA MISE EN ŒUVRE DE CES MESURES D’INCITATION SUR LA PROTECTION DE L’ENVIRONNEMENT ET LA MISE EN ŒUVRE DES A.M.E AU CAMEROUN</dc:title>
  <dc:creator>Admin</dc:creator>
  <cp:lastModifiedBy>Admin</cp:lastModifiedBy>
  <cp:revision>7</cp:revision>
  <dcterms:created xsi:type="dcterms:W3CDTF">2016-07-14T15:36:00Z</dcterms:created>
  <dcterms:modified xsi:type="dcterms:W3CDTF">2016-07-19T07:10:58Z</dcterms:modified>
</cp:coreProperties>
</file>