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0.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2.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79" r:id="rId4"/>
    <p:sldId id="283" r:id="rId5"/>
    <p:sldId id="285" r:id="rId6"/>
    <p:sldId id="284" r:id="rId7"/>
    <p:sldId id="288" r:id="rId8"/>
    <p:sldId id="286" r:id="rId9"/>
    <p:sldId id="287" r:id="rId10"/>
    <p:sldId id="278" r:id="rId11"/>
    <p:sldId id="289" r:id="rId12"/>
    <p:sldId id="290" r:id="rId13"/>
    <p:sldId id="291" r:id="rId14"/>
    <p:sldId id="292" r:id="rId15"/>
    <p:sldId id="293" r:id="rId16"/>
    <p:sldId id="294" r:id="rId17"/>
    <p:sldId id="280" r:id="rId18"/>
    <p:sldId id="276" r:id="rId19"/>
    <p:sldId id="273" r:id="rId20"/>
    <p:sldId id="258" r:id="rId21"/>
    <p:sldId id="281" r:id="rId22"/>
    <p:sldId id="260" r:id="rId23"/>
    <p:sldId id="277" r:id="rId24"/>
    <p:sldId id="261" r:id="rId25"/>
    <p:sldId id="262" r:id="rId26"/>
    <p:sldId id="263" r:id="rId27"/>
    <p:sldId id="264" r:id="rId28"/>
    <p:sldId id="265" r:id="rId29"/>
    <p:sldId id="266" r:id="rId30"/>
    <p:sldId id="267" r:id="rId31"/>
    <p:sldId id="268" r:id="rId32"/>
    <p:sldId id="269" r:id="rId33"/>
    <p:sldId id="272" r:id="rId34"/>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F17E943-508C-4E9C-98FE-841E18A1E879}" type="datetimeFigureOut">
              <a:rPr lang="fr-FR" smtClean="0"/>
              <a:t>18/01/2017</a:t>
            </a:fld>
            <a:endParaRPr lang="fr-FR"/>
          </a:p>
        </p:txBody>
      </p:sp>
      <p:sp>
        <p:nvSpPr>
          <p:cNvPr id="4" name="Espace réservé de l'image des diapositive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CAF507E-76F6-4B69-B177-DE7B4263F088}" type="slidenum">
              <a:rPr lang="fr-FR" smtClean="0"/>
              <a:t>‹N°›</a:t>
            </a:fld>
            <a:endParaRPr lang="fr-FR"/>
          </a:p>
        </p:txBody>
      </p:sp>
    </p:spTree>
    <p:extLst>
      <p:ext uri="{BB962C8B-B14F-4D97-AF65-F5344CB8AC3E}">
        <p14:creationId xmlns:p14="http://schemas.microsoft.com/office/powerpoint/2010/main" val="415621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r.wikipedia.org/wiki/Monitorin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fr.wikipedia.org/wiki/Syst%C3%A8me_d'information_g%C3%A9ographique"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r.wikipedia.org/wiki/Monitorin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fr.wikipedia.org/wiki/Syst%C3%A8me_d'information_g%C3%A9ographiqu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fr.wikipedia.org/wiki/Monitorin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fr.wikipedia.org/wiki/Syst%C3%A8me_d'information_g%C3%A9ographiqu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r.wikipedia.org/wiki/Monitorin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fr.wikipedia.org/wiki/Syst%C3%A8me_d'information_g%C3%A9ographiqu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r.wikipedia.org/wiki/Monitorin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fr.wikipedia.org/wiki/Syst%C3%A8me_d'information_g%C3%A9ographiqu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r.wikipedia.org/wiki/Monito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fr.wikipedia.org/wiki/Syst%C3%A8me_d'information_g%C3%A9ographiqu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r.wikipedia.org/wiki/Monitorin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fr.wikipedia.org/wiki/Syst%C3%A8me_d'information_g%C3%A9ographiqu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r.wikipedia.org/wiki/Monitorin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fr.wikipedia.org/wiki/Syst%C3%A8me_d'information_g%C3%A9ographiqu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r.wikipedia.org/wiki/Monitorin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fr.wikipedia.org/wiki/Syst%C3%A8me_d'information_g%C3%A9ographiqu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r.wikipedia.org/wiki/Monitorin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fr.wikipedia.org/wiki/Syst%C3%A8me_d'information_g%C3%A9ographiqu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r.wikipedia.org/wiki/Monitorin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fr.wikipedia.org/wiki/Syst%C3%A8me_d'information_g%C3%A9ographiqu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r.wikipedia.org/wiki/Monitorin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fr.wikipedia.org/wiki/Syst%C3%A8me_d'information_g%C3%A9ographiqu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r.wikipedia.org/wiki/Monitori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fr.wikipedia.org/wiki/Syst%C3%A8me_d'information_g%C3%A9ographiqu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a:t>
            </a:r>
            <a:r>
              <a:rPr lang="fr-FR" i="1" dirty="0" smtClean="0"/>
              <a:t>indicateur environnemental</a:t>
            </a:r>
            <a:r>
              <a:rPr lang="fr-FR" dirty="0" smtClean="0"/>
              <a:t> de développement (durable ou non) est un outil d’analyse, d’information, de communication et d’incitation (Ces indicateurs, quand ils sont connus, stimulent l’application de mesures plus efficaces lorsqu’une situation tarde à s’améliorer) - Il simplifie l’information pour mettre en lumière des phénomènes parfois complexes. - Il quantifie l’information, sous la forme d’une mesure simple ou d’une mesure agrégée (de données multiples et disparates) dont on suit l’évolution ou que l’on compare à des valeurs de références (objectif politique, valeur limite, valeur-guide). Ce suivi (</a:t>
            </a:r>
            <a:r>
              <a:rPr lang="fr-FR" dirty="0" smtClean="0">
                <a:hlinkClick r:id="rId3" tooltip="Monitoring"/>
              </a:rPr>
              <a:t>monitoring</a:t>
            </a:r>
            <a:r>
              <a:rPr lang="fr-FR" dirty="0" smtClean="0"/>
              <a:t>), selon les besoins et possibilités peut tendre vers le temps réel, et éventuellement être géo-référencé sur </a:t>
            </a:r>
            <a:r>
              <a:rPr lang="fr-FR" dirty="0" smtClean="0">
                <a:hlinkClick r:id="rId4" tooltip="Système d'information géographique"/>
              </a:rPr>
              <a:t>Système d'information géographique</a:t>
            </a:r>
            <a:r>
              <a:rPr lang="fr-FR" dirty="0" smtClean="0"/>
              <a:t> (SIG).</a:t>
            </a:r>
          </a:p>
          <a:p>
            <a:r>
              <a:rPr lang="fr-FR" dirty="0" smtClean="0"/>
              <a:t>Il a pour but de : </a:t>
            </a:r>
          </a:p>
          <a:p>
            <a:pPr lvl="1"/>
            <a:r>
              <a:rPr lang="fr-FR" dirty="0" smtClean="0"/>
              <a:t>comparer des objets différents (dans l’espace et le temps),</a:t>
            </a:r>
          </a:p>
          <a:p>
            <a:pPr lvl="1"/>
            <a:r>
              <a:rPr lang="fr-FR" dirty="0" smtClean="0"/>
              <a:t>déceler les grandes tendances, (aspect prospectif)</a:t>
            </a:r>
          </a:p>
          <a:p>
            <a:pPr lvl="1"/>
            <a:r>
              <a:rPr lang="fr-FR" dirty="0" smtClean="0"/>
              <a:t>déterminer des modèles, des réponses, des axes et des priorités politiques (aide à la décision),</a:t>
            </a:r>
          </a:p>
          <a:p>
            <a:pPr lvl="1"/>
            <a:r>
              <a:rPr lang="fr-FR" dirty="0" smtClean="0"/>
              <a:t>coordonner et de mettre en pratique les plans proposés (planification),</a:t>
            </a:r>
          </a:p>
          <a:p>
            <a:pPr lvl="1"/>
            <a:r>
              <a:rPr lang="fr-FR" dirty="0" smtClean="0"/>
              <a:t>mesurer le niveau de performance des réponses (évaluation des actions et des politiques).</a:t>
            </a:r>
          </a:p>
          <a:p>
            <a:endParaRPr lang="fr-FR" dirty="0"/>
          </a:p>
        </p:txBody>
      </p:sp>
      <p:sp>
        <p:nvSpPr>
          <p:cNvPr id="4" name="Espace réservé du numéro de diapositive 3"/>
          <p:cNvSpPr>
            <a:spLocks noGrp="1"/>
          </p:cNvSpPr>
          <p:nvPr>
            <p:ph type="sldNum" sz="quarter" idx="10"/>
          </p:nvPr>
        </p:nvSpPr>
        <p:spPr/>
        <p:txBody>
          <a:bodyPr/>
          <a:lstStyle/>
          <a:p>
            <a:fld id="{FCAF507E-76F6-4B69-B177-DE7B4263F088}" type="slidenum">
              <a:rPr lang="fr-FR" smtClean="0"/>
              <a:t>3</a:t>
            </a:fld>
            <a:endParaRPr lang="fr-FR"/>
          </a:p>
        </p:txBody>
      </p:sp>
    </p:spTree>
    <p:extLst>
      <p:ext uri="{BB962C8B-B14F-4D97-AF65-F5344CB8AC3E}">
        <p14:creationId xmlns:p14="http://schemas.microsoft.com/office/powerpoint/2010/main" val="81170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a:t>
            </a:r>
            <a:r>
              <a:rPr lang="fr-FR" i="1" dirty="0" smtClean="0"/>
              <a:t>indicateur environnemental</a:t>
            </a:r>
            <a:r>
              <a:rPr lang="fr-FR" dirty="0" smtClean="0"/>
              <a:t> de développement (durable ou non) est un outil d’analyse, d’information, de communication et d’incitation (Ces indicateurs, quand ils sont connus, stimulent l’application de mesures plus efficaces lorsqu’une situation tarde à s’améliorer) - Il simplifie l’information pour mettre en lumière des phénomènes parfois complexes. - Il quantifie l’information, sous la forme d’une mesure simple ou d’une mesure agrégée (de données multiples et disparates) dont on suit l’évolution ou que l’on compare à des valeurs de références (objectif politique, valeur limite, valeur-guide). Ce suivi (</a:t>
            </a:r>
            <a:r>
              <a:rPr lang="fr-FR" dirty="0" smtClean="0">
                <a:hlinkClick r:id="rId3" tooltip="Monitoring"/>
              </a:rPr>
              <a:t>monitoring</a:t>
            </a:r>
            <a:r>
              <a:rPr lang="fr-FR" dirty="0" smtClean="0"/>
              <a:t>), selon les besoins et possibilités peut tendre vers le temps réel, et éventuellement être géo-référencé sur </a:t>
            </a:r>
            <a:r>
              <a:rPr lang="fr-FR" dirty="0" smtClean="0">
                <a:hlinkClick r:id="rId4" tooltip="Système d'information géographique"/>
              </a:rPr>
              <a:t>Système d'information géographique</a:t>
            </a:r>
            <a:r>
              <a:rPr lang="fr-FR" dirty="0" smtClean="0"/>
              <a:t> (SIG).</a:t>
            </a:r>
          </a:p>
          <a:p>
            <a:r>
              <a:rPr lang="fr-FR" dirty="0" smtClean="0"/>
              <a:t>Il a pour but de : </a:t>
            </a:r>
          </a:p>
          <a:p>
            <a:pPr lvl="1"/>
            <a:r>
              <a:rPr lang="fr-FR" dirty="0" smtClean="0"/>
              <a:t>comparer des objets différents (dans l’espace et le temps),</a:t>
            </a:r>
          </a:p>
          <a:p>
            <a:pPr lvl="1"/>
            <a:r>
              <a:rPr lang="fr-FR" dirty="0" smtClean="0"/>
              <a:t>déceler les grandes tendances, (aspect prospectif)</a:t>
            </a:r>
          </a:p>
          <a:p>
            <a:pPr lvl="1"/>
            <a:r>
              <a:rPr lang="fr-FR" dirty="0" smtClean="0"/>
              <a:t>déterminer des modèles, des réponses, des axes et des priorités politiques (aide à la décision),</a:t>
            </a:r>
          </a:p>
          <a:p>
            <a:pPr lvl="1"/>
            <a:r>
              <a:rPr lang="fr-FR" dirty="0" smtClean="0"/>
              <a:t>coordonner et de mettre en pratique les plans proposés (planification),</a:t>
            </a:r>
          </a:p>
          <a:p>
            <a:pPr lvl="1"/>
            <a:r>
              <a:rPr lang="fr-FR" dirty="0" smtClean="0"/>
              <a:t>mesurer le niveau de performance des réponses (évaluation des actions et des politiques).</a:t>
            </a:r>
          </a:p>
          <a:p>
            <a:endParaRPr lang="fr-FR" dirty="0"/>
          </a:p>
        </p:txBody>
      </p:sp>
      <p:sp>
        <p:nvSpPr>
          <p:cNvPr id="4" name="Espace réservé du numéro de diapositive 3"/>
          <p:cNvSpPr>
            <a:spLocks noGrp="1"/>
          </p:cNvSpPr>
          <p:nvPr>
            <p:ph type="sldNum" sz="quarter" idx="10"/>
          </p:nvPr>
        </p:nvSpPr>
        <p:spPr/>
        <p:txBody>
          <a:bodyPr/>
          <a:lstStyle/>
          <a:p>
            <a:fld id="{FCAF507E-76F6-4B69-B177-DE7B4263F088}" type="slidenum">
              <a:rPr lang="fr-FR" smtClean="0"/>
              <a:t>13</a:t>
            </a:fld>
            <a:endParaRPr lang="fr-FR"/>
          </a:p>
        </p:txBody>
      </p:sp>
    </p:spTree>
    <p:extLst>
      <p:ext uri="{BB962C8B-B14F-4D97-AF65-F5344CB8AC3E}">
        <p14:creationId xmlns:p14="http://schemas.microsoft.com/office/powerpoint/2010/main" val="486068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a:t>
            </a:r>
            <a:r>
              <a:rPr lang="fr-FR" i="1" dirty="0" smtClean="0"/>
              <a:t>indicateur environnemental</a:t>
            </a:r>
            <a:r>
              <a:rPr lang="fr-FR" dirty="0" smtClean="0"/>
              <a:t> de développement (durable ou non) est un outil d’analyse, d’information, de communication et d’incitation (Ces indicateurs, quand ils sont connus, stimulent l’application de mesures plus efficaces lorsqu’une situation tarde à s’améliorer) - Il simplifie l’information pour mettre en lumière des phénomènes parfois complexes. - Il quantifie l’information, sous la forme d’une mesure simple ou d’une mesure agrégée (de données multiples et disparates) dont on suit l’évolution ou que l’on compare à des valeurs de références (objectif politique, valeur limite, valeur-guide). Ce suivi (</a:t>
            </a:r>
            <a:r>
              <a:rPr lang="fr-FR" dirty="0" smtClean="0">
                <a:hlinkClick r:id="rId3" tooltip="Monitoring"/>
              </a:rPr>
              <a:t>monitoring</a:t>
            </a:r>
            <a:r>
              <a:rPr lang="fr-FR" dirty="0" smtClean="0"/>
              <a:t>), selon les besoins et possibilités peut tendre vers le temps réel, et éventuellement être géo-référencé sur </a:t>
            </a:r>
            <a:r>
              <a:rPr lang="fr-FR" dirty="0" smtClean="0">
                <a:hlinkClick r:id="rId4" tooltip="Système d'information géographique"/>
              </a:rPr>
              <a:t>Système d'information géographique</a:t>
            </a:r>
            <a:r>
              <a:rPr lang="fr-FR" dirty="0" smtClean="0"/>
              <a:t> (SIG).</a:t>
            </a:r>
          </a:p>
          <a:p>
            <a:r>
              <a:rPr lang="fr-FR" dirty="0" smtClean="0"/>
              <a:t>Il a pour but de : </a:t>
            </a:r>
          </a:p>
          <a:p>
            <a:pPr lvl="1"/>
            <a:r>
              <a:rPr lang="fr-FR" dirty="0" smtClean="0"/>
              <a:t>comparer des objets différents (dans l’espace et le temps),</a:t>
            </a:r>
          </a:p>
          <a:p>
            <a:pPr lvl="1"/>
            <a:r>
              <a:rPr lang="fr-FR" dirty="0" smtClean="0"/>
              <a:t>déceler les grandes tendances, (aspect prospectif)</a:t>
            </a:r>
          </a:p>
          <a:p>
            <a:pPr lvl="1"/>
            <a:r>
              <a:rPr lang="fr-FR" dirty="0" smtClean="0"/>
              <a:t>déterminer des modèles, des réponses, des axes et des priorités politiques (aide à la décision),</a:t>
            </a:r>
          </a:p>
          <a:p>
            <a:pPr lvl="1"/>
            <a:r>
              <a:rPr lang="fr-FR" dirty="0" smtClean="0"/>
              <a:t>coordonner et de mettre en pratique les plans proposés (planification),</a:t>
            </a:r>
          </a:p>
          <a:p>
            <a:pPr lvl="1"/>
            <a:r>
              <a:rPr lang="fr-FR" dirty="0" smtClean="0"/>
              <a:t>mesurer le niveau de performance des réponses (évaluation des actions et des politiques).</a:t>
            </a:r>
          </a:p>
          <a:p>
            <a:endParaRPr lang="fr-FR" dirty="0"/>
          </a:p>
        </p:txBody>
      </p:sp>
      <p:sp>
        <p:nvSpPr>
          <p:cNvPr id="4" name="Espace réservé du numéro de diapositive 3"/>
          <p:cNvSpPr>
            <a:spLocks noGrp="1"/>
          </p:cNvSpPr>
          <p:nvPr>
            <p:ph type="sldNum" sz="quarter" idx="10"/>
          </p:nvPr>
        </p:nvSpPr>
        <p:spPr/>
        <p:txBody>
          <a:bodyPr/>
          <a:lstStyle/>
          <a:p>
            <a:fld id="{FCAF507E-76F6-4B69-B177-DE7B4263F088}" type="slidenum">
              <a:rPr lang="fr-FR" smtClean="0"/>
              <a:t>14</a:t>
            </a:fld>
            <a:endParaRPr lang="fr-FR"/>
          </a:p>
        </p:txBody>
      </p:sp>
    </p:spTree>
    <p:extLst>
      <p:ext uri="{BB962C8B-B14F-4D97-AF65-F5344CB8AC3E}">
        <p14:creationId xmlns:p14="http://schemas.microsoft.com/office/powerpoint/2010/main" val="173554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a:t>
            </a:r>
            <a:r>
              <a:rPr lang="fr-FR" i="1" dirty="0" smtClean="0"/>
              <a:t>indicateur environnemental</a:t>
            </a:r>
            <a:r>
              <a:rPr lang="fr-FR" dirty="0" smtClean="0"/>
              <a:t> de développement (durable ou non) est un outil d’analyse, d’information, de communication et d’incitation (Ces indicateurs, quand ils sont connus, stimulent l’application de mesures plus efficaces lorsqu’une situation tarde à s’améliorer) - Il simplifie l’information pour mettre en lumière des phénomènes parfois complexes. - Il quantifie l’information, sous la forme d’une mesure simple ou d’une mesure agrégée (de données multiples et disparates) dont on suit l’évolution ou que l’on compare à des valeurs de références (objectif politique, valeur limite, valeur-guide). Ce suivi (</a:t>
            </a:r>
            <a:r>
              <a:rPr lang="fr-FR" dirty="0" smtClean="0">
                <a:hlinkClick r:id="rId3" tooltip="Monitoring"/>
              </a:rPr>
              <a:t>monitoring</a:t>
            </a:r>
            <a:r>
              <a:rPr lang="fr-FR" dirty="0" smtClean="0"/>
              <a:t>), selon les besoins et possibilités peut tendre vers le temps réel, et éventuellement être géo-référencé sur </a:t>
            </a:r>
            <a:r>
              <a:rPr lang="fr-FR" dirty="0" smtClean="0">
                <a:hlinkClick r:id="rId4" tooltip="Système d'information géographique"/>
              </a:rPr>
              <a:t>Système d'information géographique</a:t>
            </a:r>
            <a:r>
              <a:rPr lang="fr-FR" dirty="0" smtClean="0"/>
              <a:t> (SIG).</a:t>
            </a:r>
          </a:p>
          <a:p>
            <a:r>
              <a:rPr lang="fr-FR" dirty="0" smtClean="0"/>
              <a:t>Il a pour but de : </a:t>
            </a:r>
          </a:p>
          <a:p>
            <a:pPr lvl="1"/>
            <a:r>
              <a:rPr lang="fr-FR" dirty="0" smtClean="0"/>
              <a:t>comparer des objets différents (dans l’espace et le temps),</a:t>
            </a:r>
          </a:p>
          <a:p>
            <a:pPr lvl="1"/>
            <a:r>
              <a:rPr lang="fr-FR" dirty="0" smtClean="0"/>
              <a:t>déceler les grandes tendances, (aspect prospectif)</a:t>
            </a:r>
          </a:p>
          <a:p>
            <a:pPr lvl="1"/>
            <a:r>
              <a:rPr lang="fr-FR" dirty="0" smtClean="0"/>
              <a:t>déterminer des modèles, des réponses, des axes et des priorités politiques (aide à la décision),</a:t>
            </a:r>
          </a:p>
          <a:p>
            <a:pPr lvl="1"/>
            <a:r>
              <a:rPr lang="fr-FR" dirty="0" smtClean="0"/>
              <a:t>coordonner et de mettre en pratique les plans proposés (planification),</a:t>
            </a:r>
          </a:p>
          <a:p>
            <a:pPr lvl="1"/>
            <a:r>
              <a:rPr lang="fr-FR" dirty="0" smtClean="0"/>
              <a:t>mesurer le niveau de performance des réponses (évaluation des actions et des politiques).</a:t>
            </a:r>
          </a:p>
          <a:p>
            <a:endParaRPr lang="fr-FR" dirty="0"/>
          </a:p>
        </p:txBody>
      </p:sp>
      <p:sp>
        <p:nvSpPr>
          <p:cNvPr id="4" name="Espace réservé du numéro de diapositive 3"/>
          <p:cNvSpPr>
            <a:spLocks noGrp="1"/>
          </p:cNvSpPr>
          <p:nvPr>
            <p:ph type="sldNum" sz="quarter" idx="10"/>
          </p:nvPr>
        </p:nvSpPr>
        <p:spPr/>
        <p:txBody>
          <a:bodyPr/>
          <a:lstStyle/>
          <a:p>
            <a:fld id="{FCAF507E-76F6-4B69-B177-DE7B4263F088}" type="slidenum">
              <a:rPr lang="fr-FR" smtClean="0"/>
              <a:t>15</a:t>
            </a:fld>
            <a:endParaRPr lang="fr-FR"/>
          </a:p>
        </p:txBody>
      </p:sp>
    </p:spTree>
    <p:extLst>
      <p:ext uri="{BB962C8B-B14F-4D97-AF65-F5344CB8AC3E}">
        <p14:creationId xmlns:p14="http://schemas.microsoft.com/office/powerpoint/2010/main" val="1447882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a:t>
            </a:r>
            <a:r>
              <a:rPr lang="fr-FR" i="1" dirty="0" smtClean="0"/>
              <a:t>indicateur environnemental</a:t>
            </a:r>
            <a:r>
              <a:rPr lang="fr-FR" dirty="0" smtClean="0"/>
              <a:t> de développement (durable ou non) est un outil d’analyse, d’information, de communication et d’incitation (Ces indicateurs, quand ils sont connus, stimulent l’application de mesures plus efficaces lorsqu’une situation tarde à s’améliorer) - Il simplifie l’information pour mettre en lumière des phénomènes parfois complexes. - Il quantifie l’information, sous la forme d’une mesure simple ou d’une mesure agrégée (de données multiples et disparates) dont on suit l’évolution ou que l’on compare à des valeurs de références (objectif politique, valeur limite, valeur-guide). Ce suivi (</a:t>
            </a:r>
            <a:r>
              <a:rPr lang="fr-FR" dirty="0" smtClean="0">
                <a:hlinkClick r:id="rId3" tooltip="Monitoring"/>
              </a:rPr>
              <a:t>monitoring</a:t>
            </a:r>
            <a:r>
              <a:rPr lang="fr-FR" dirty="0" smtClean="0"/>
              <a:t>), selon les besoins et possibilités peut tendre vers le temps réel, et éventuellement être géo-référencé sur </a:t>
            </a:r>
            <a:r>
              <a:rPr lang="fr-FR" dirty="0" smtClean="0">
                <a:hlinkClick r:id="rId4" tooltip="Système d'information géographique"/>
              </a:rPr>
              <a:t>Système d'information géographique</a:t>
            </a:r>
            <a:r>
              <a:rPr lang="fr-FR" dirty="0" smtClean="0"/>
              <a:t> (SIG).</a:t>
            </a:r>
          </a:p>
          <a:p>
            <a:r>
              <a:rPr lang="fr-FR" dirty="0" smtClean="0"/>
              <a:t>Il a pour but de : </a:t>
            </a:r>
          </a:p>
          <a:p>
            <a:pPr lvl="1"/>
            <a:r>
              <a:rPr lang="fr-FR" dirty="0" smtClean="0"/>
              <a:t>comparer des objets différents (dans l’espace et le temps),</a:t>
            </a:r>
          </a:p>
          <a:p>
            <a:pPr lvl="1"/>
            <a:r>
              <a:rPr lang="fr-FR" dirty="0" smtClean="0"/>
              <a:t>déceler les grandes tendances, (aspect prospectif)</a:t>
            </a:r>
          </a:p>
          <a:p>
            <a:pPr lvl="1"/>
            <a:r>
              <a:rPr lang="fr-FR" dirty="0" smtClean="0"/>
              <a:t>déterminer des modèles, des réponses, des axes et des priorités politiques (aide à la décision),</a:t>
            </a:r>
          </a:p>
          <a:p>
            <a:pPr lvl="1"/>
            <a:r>
              <a:rPr lang="fr-FR" dirty="0" smtClean="0"/>
              <a:t>coordonner et de mettre en pratique les plans proposés (planification),</a:t>
            </a:r>
          </a:p>
          <a:p>
            <a:pPr lvl="1"/>
            <a:r>
              <a:rPr lang="fr-FR" dirty="0" smtClean="0"/>
              <a:t>mesurer le niveau de performance des réponses (évaluation des actions et des politiques).</a:t>
            </a:r>
          </a:p>
          <a:p>
            <a:endParaRPr lang="fr-FR" dirty="0"/>
          </a:p>
        </p:txBody>
      </p:sp>
      <p:sp>
        <p:nvSpPr>
          <p:cNvPr id="4" name="Espace réservé du numéro de diapositive 3"/>
          <p:cNvSpPr>
            <a:spLocks noGrp="1"/>
          </p:cNvSpPr>
          <p:nvPr>
            <p:ph type="sldNum" sz="quarter" idx="10"/>
          </p:nvPr>
        </p:nvSpPr>
        <p:spPr/>
        <p:txBody>
          <a:bodyPr/>
          <a:lstStyle/>
          <a:p>
            <a:fld id="{FCAF507E-76F6-4B69-B177-DE7B4263F088}" type="slidenum">
              <a:rPr lang="fr-FR" smtClean="0"/>
              <a:t>16</a:t>
            </a:fld>
            <a:endParaRPr lang="fr-FR"/>
          </a:p>
        </p:txBody>
      </p:sp>
    </p:spTree>
    <p:extLst>
      <p:ext uri="{BB962C8B-B14F-4D97-AF65-F5344CB8AC3E}">
        <p14:creationId xmlns:p14="http://schemas.microsoft.com/office/powerpoint/2010/main" val="1757601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CAF507E-76F6-4B69-B177-DE7B4263F088}" type="slidenum">
              <a:rPr lang="fr-FR" smtClean="0"/>
              <a:t>26</a:t>
            </a:fld>
            <a:endParaRPr lang="fr-FR"/>
          </a:p>
        </p:txBody>
      </p:sp>
    </p:spTree>
    <p:extLst>
      <p:ext uri="{BB962C8B-B14F-4D97-AF65-F5344CB8AC3E}">
        <p14:creationId xmlns:p14="http://schemas.microsoft.com/office/powerpoint/2010/main" val="212984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a:t>
            </a:r>
            <a:r>
              <a:rPr lang="fr-FR" i="1" dirty="0" smtClean="0"/>
              <a:t>indicateur environnemental</a:t>
            </a:r>
            <a:r>
              <a:rPr lang="fr-FR" dirty="0" smtClean="0"/>
              <a:t> de développement (durable ou non) est un outil d’analyse, d’information, de communication et d’incitation (Ces indicateurs, quand ils sont connus, stimulent l’application de mesures plus efficaces lorsqu’une situation tarde à s’améliorer) - Il simplifie l’information pour mettre en lumière des phénomènes parfois complexes. - Il quantifie l’information, sous la forme d’une mesure simple ou d’une mesure agrégée (de données multiples et disparates) dont on suit l’évolution ou que l’on compare à des valeurs de références (objectif politique, valeur limite, valeur-guide). Ce suivi (</a:t>
            </a:r>
            <a:r>
              <a:rPr lang="fr-FR" dirty="0" smtClean="0">
                <a:hlinkClick r:id="rId3" tooltip="Monitoring"/>
              </a:rPr>
              <a:t>monitoring</a:t>
            </a:r>
            <a:r>
              <a:rPr lang="fr-FR" dirty="0" smtClean="0"/>
              <a:t>), selon les besoins et possibilités peut tendre vers le temps réel, et éventuellement être géo-référencé sur </a:t>
            </a:r>
            <a:r>
              <a:rPr lang="fr-FR" dirty="0" smtClean="0">
                <a:hlinkClick r:id="rId4" tooltip="Système d'information géographique"/>
              </a:rPr>
              <a:t>Système d'information géographique</a:t>
            </a:r>
            <a:r>
              <a:rPr lang="fr-FR" dirty="0" smtClean="0"/>
              <a:t> (SIG).</a:t>
            </a:r>
          </a:p>
          <a:p>
            <a:r>
              <a:rPr lang="fr-FR" dirty="0" smtClean="0"/>
              <a:t>Il a pour but de : </a:t>
            </a:r>
          </a:p>
          <a:p>
            <a:pPr lvl="1"/>
            <a:r>
              <a:rPr lang="fr-FR" dirty="0" smtClean="0"/>
              <a:t>comparer des objets différents (dans l’espace et le temps),</a:t>
            </a:r>
          </a:p>
          <a:p>
            <a:pPr lvl="1"/>
            <a:r>
              <a:rPr lang="fr-FR" dirty="0" smtClean="0"/>
              <a:t>déceler les grandes tendances, (aspect prospectif)</a:t>
            </a:r>
          </a:p>
          <a:p>
            <a:pPr lvl="1"/>
            <a:r>
              <a:rPr lang="fr-FR" dirty="0" smtClean="0"/>
              <a:t>déterminer des modèles, des réponses, des axes et des priorités politiques (aide à la décision),</a:t>
            </a:r>
          </a:p>
          <a:p>
            <a:pPr lvl="1"/>
            <a:r>
              <a:rPr lang="fr-FR" dirty="0" smtClean="0"/>
              <a:t>coordonner et de mettre en pratique les plans proposés (planification),</a:t>
            </a:r>
          </a:p>
          <a:p>
            <a:pPr lvl="1"/>
            <a:r>
              <a:rPr lang="fr-FR" dirty="0" smtClean="0"/>
              <a:t>mesurer le niveau de performance des réponses (évaluation des actions et des politiques).</a:t>
            </a:r>
          </a:p>
          <a:p>
            <a:endParaRPr lang="fr-FR" dirty="0"/>
          </a:p>
        </p:txBody>
      </p:sp>
      <p:sp>
        <p:nvSpPr>
          <p:cNvPr id="4" name="Espace réservé du numéro de diapositive 3"/>
          <p:cNvSpPr>
            <a:spLocks noGrp="1"/>
          </p:cNvSpPr>
          <p:nvPr>
            <p:ph type="sldNum" sz="quarter" idx="10"/>
          </p:nvPr>
        </p:nvSpPr>
        <p:spPr/>
        <p:txBody>
          <a:bodyPr/>
          <a:lstStyle/>
          <a:p>
            <a:fld id="{FCAF507E-76F6-4B69-B177-DE7B4263F088}" type="slidenum">
              <a:rPr lang="fr-FR" smtClean="0"/>
              <a:t>4</a:t>
            </a:fld>
            <a:endParaRPr lang="fr-FR"/>
          </a:p>
        </p:txBody>
      </p:sp>
    </p:spTree>
    <p:extLst>
      <p:ext uri="{BB962C8B-B14F-4D97-AF65-F5344CB8AC3E}">
        <p14:creationId xmlns:p14="http://schemas.microsoft.com/office/powerpoint/2010/main" val="3707680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a:t>
            </a:r>
            <a:r>
              <a:rPr lang="fr-FR" i="1" dirty="0" smtClean="0"/>
              <a:t>indicateur environnemental</a:t>
            </a:r>
            <a:r>
              <a:rPr lang="fr-FR" dirty="0" smtClean="0"/>
              <a:t> de développement (durable ou non) est un outil d’analyse, d’information, de communication et d’incitation (Ces indicateurs, quand ils sont connus, stimulent l’application de mesures plus efficaces lorsqu’une situation tarde à s’améliorer) - Il simplifie l’information pour mettre en lumière des phénomènes parfois complexes. - Il quantifie l’information, sous la forme d’une mesure simple ou d’une mesure agrégée (de données multiples et disparates) dont on suit l’évolution ou que l’on compare à des valeurs de références (objectif politique, valeur limite, valeur-guide). Ce suivi (</a:t>
            </a:r>
            <a:r>
              <a:rPr lang="fr-FR" dirty="0" smtClean="0">
                <a:hlinkClick r:id="rId3" tooltip="Monitoring"/>
              </a:rPr>
              <a:t>monitoring</a:t>
            </a:r>
            <a:r>
              <a:rPr lang="fr-FR" dirty="0" smtClean="0"/>
              <a:t>), selon les besoins et possibilités peut tendre vers le temps réel, et éventuellement être géo-référencé sur </a:t>
            </a:r>
            <a:r>
              <a:rPr lang="fr-FR" dirty="0" smtClean="0">
                <a:hlinkClick r:id="rId4" tooltip="Système d'information géographique"/>
              </a:rPr>
              <a:t>Système d'information géographique</a:t>
            </a:r>
            <a:r>
              <a:rPr lang="fr-FR" dirty="0" smtClean="0"/>
              <a:t> (SIG).</a:t>
            </a:r>
          </a:p>
          <a:p>
            <a:r>
              <a:rPr lang="fr-FR" dirty="0" smtClean="0"/>
              <a:t>Il a pour but de : </a:t>
            </a:r>
          </a:p>
          <a:p>
            <a:pPr lvl="1"/>
            <a:r>
              <a:rPr lang="fr-FR" dirty="0" smtClean="0"/>
              <a:t>comparer des objets différents (dans l’espace et le temps),</a:t>
            </a:r>
          </a:p>
          <a:p>
            <a:pPr lvl="1"/>
            <a:r>
              <a:rPr lang="fr-FR" dirty="0" smtClean="0"/>
              <a:t>déceler les grandes tendances, (aspect prospectif)</a:t>
            </a:r>
          </a:p>
          <a:p>
            <a:pPr lvl="1"/>
            <a:r>
              <a:rPr lang="fr-FR" dirty="0" smtClean="0"/>
              <a:t>déterminer des modèles, des réponses, des axes et des priorités politiques (aide à la décision),</a:t>
            </a:r>
          </a:p>
          <a:p>
            <a:pPr lvl="1"/>
            <a:r>
              <a:rPr lang="fr-FR" dirty="0" smtClean="0"/>
              <a:t>coordonner et de mettre en pratique les plans proposés (planification),</a:t>
            </a:r>
          </a:p>
          <a:p>
            <a:pPr lvl="1"/>
            <a:r>
              <a:rPr lang="fr-FR" dirty="0" smtClean="0"/>
              <a:t>mesurer le niveau de performance des réponses (évaluation des actions et des politiques).</a:t>
            </a:r>
          </a:p>
          <a:p>
            <a:endParaRPr lang="fr-FR" dirty="0"/>
          </a:p>
        </p:txBody>
      </p:sp>
      <p:sp>
        <p:nvSpPr>
          <p:cNvPr id="4" name="Espace réservé du numéro de diapositive 3"/>
          <p:cNvSpPr>
            <a:spLocks noGrp="1"/>
          </p:cNvSpPr>
          <p:nvPr>
            <p:ph type="sldNum" sz="quarter" idx="10"/>
          </p:nvPr>
        </p:nvSpPr>
        <p:spPr/>
        <p:txBody>
          <a:bodyPr/>
          <a:lstStyle/>
          <a:p>
            <a:fld id="{FCAF507E-76F6-4B69-B177-DE7B4263F088}" type="slidenum">
              <a:rPr lang="fr-FR" smtClean="0"/>
              <a:t>5</a:t>
            </a:fld>
            <a:endParaRPr lang="fr-FR"/>
          </a:p>
        </p:txBody>
      </p:sp>
    </p:spTree>
    <p:extLst>
      <p:ext uri="{BB962C8B-B14F-4D97-AF65-F5344CB8AC3E}">
        <p14:creationId xmlns:p14="http://schemas.microsoft.com/office/powerpoint/2010/main" val="900756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a:t>
            </a:r>
            <a:r>
              <a:rPr lang="fr-FR" i="1" dirty="0" smtClean="0"/>
              <a:t>indicateur environnemental</a:t>
            </a:r>
            <a:r>
              <a:rPr lang="fr-FR" dirty="0" smtClean="0"/>
              <a:t> de développement (durable ou non) est un outil d’analyse, d’information, de communication et d’incitation (Ces indicateurs, quand ils sont connus, stimulent l’application de mesures plus efficaces lorsqu’une situation tarde à s’améliorer) - Il simplifie l’information pour mettre en lumière des phénomènes parfois complexes. - Il quantifie l’information, sous la forme d’une mesure simple ou d’une mesure agrégée (de données multiples et disparates) dont on suit l’évolution ou que l’on compare à des valeurs de références (objectif politique, valeur limite, valeur-guide). Ce suivi (</a:t>
            </a:r>
            <a:r>
              <a:rPr lang="fr-FR" dirty="0" smtClean="0">
                <a:hlinkClick r:id="rId3" tooltip="Monitoring"/>
              </a:rPr>
              <a:t>monitoring</a:t>
            </a:r>
            <a:r>
              <a:rPr lang="fr-FR" dirty="0" smtClean="0"/>
              <a:t>), selon les besoins et possibilités peut tendre vers le temps réel, et éventuellement être géo-référencé sur </a:t>
            </a:r>
            <a:r>
              <a:rPr lang="fr-FR" dirty="0" smtClean="0">
                <a:hlinkClick r:id="rId4" tooltip="Système d'information géographique"/>
              </a:rPr>
              <a:t>Système d'information géographique</a:t>
            </a:r>
            <a:r>
              <a:rPr lang="fr-FR" dirty="0" smtClean="0"/>
              <a:t> (SIG).</a:t>
            </a:r>
          </a:p>
          <a:p>
            <a:r>
              <a:rPr lang="fr-FR" dirty="0" smtClean="0"/>
              <a:t>Il a pour but de : </a:t>
            </a:r>
          </a:p>
          <a:p>
            <a:pPr lvl="1"/>
            <a:r>
              <a:rPr lang="fr-FR" dirty="0" smtClean="0"/>
              <a:t>comparer des objets différents (dans l’espace et le temps),</a:t>
            </a:r>
          </a:p>
          <a:p>
            <a:pPr lvl="1"/>
            <a:r>
              <a:rPr lang="fr-FR" dirty="0" smtClean="0"/>
              <a:t>déceler les grandes tendances, (aspect prospectif)</a:t>
            </a:r>
          </a:p>
          <a:p>
            <a:pPr lvl="1"/>
            <a:r>
              <a:rPr lang="fr-FR" dirty="0" smtClean="0"/>
              <a:t>déterminer des modèles, des réponses, des axes et des priorités politiques (aide à la décision),</a:t>
            </a:r>
          </a:p>
          <a:p>
            <a:pPr lvl="1"/>
            <a:r>
              <a:rPr lang="fr-FR" dirty="0" smtClean="0"/>
              <a:t>coordonner et de mettre en pratique les plans proposés (planification),</a:t>
            </a:r>
          </a:p>
          <a:p>
            <a:pPr lvl="1"/>
            <a:r>
              <a:rPr lang="fr-FR" dirty="0" smtClean="0"/>
              <a:t>mesurer le niveau de performance des réponses (évaluation des actions et des politiques).</a:t>
            </a:r>
          </a:p>
          <a:p>
            <a:endParaRPr lang="fr-FR" dirty="0"/>
          </a:p>
        </p:txBody>
      </p:sp>
      <p:sp>
        <p:nvSpPr>
          <p:cNvPr id="4" name="Espace réservé du numéro de diapositive 3"/>
          <p:cNvSpPr>
            <a:spLocks noGrp="1"/>
          </p:cNvSpPr>
          <p:nvPr>
            <p:ph type="sldNum" sz="quarter" idx="10"/>
          </p:nvPr>
        </p:nvSpPr>
        <p:spPr/>
        <p:txBody>
          <a:bodyPr/>
          <a:lstStyle/>
          <a:p>
            <a:fld id="{FCAF507E-76F6-4B69-B177-DE7B4263F088}" type="slidenum">
              <a:rPr lang="fr-FR" smtClean="0"/>
              <a:t>6</a:t>
            </a:fld>
            <a:endParaRPr lang="fr-FR"/>
          </a:p>
        </p:txBody>
      </p:sp>
    </p:spTree>
    <p:extLst>
      <p:ext uri="{BB962C8B-B14F-4D97-AF65-F5344CB8AC3E}">
        <p14:creationId xmlns:p14="http://schemas.microsoft.com/office/powerpoint/2010/main" val="414340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a:t>
            </a:r>
            <a:r>
              <a:rPr lang="fr-FR" i="1" dirty="0" smtClean="0"/>
              <a:t>indicateur environnemental</a:t>
            </a:r>
            <a:r>
              <a:rPr lang="fr-FR" dirty="0" smtClean="0"/>
              <a:t> de développement (durable ou non) est un outil d’analyse, d’information, de communication et d’incitation (Ces indicateurs, quand ils sont connus, stimulent l’application de mesures plus efficaces lorsqu’une situation tarde à s’améliorer) - Il simplifie l’information pour mettre en lumière des phénomènes parfois complexes. - Il quantifie l’information, sous la forme d’une mesure simple ou d’une mesure agrégée (de données multiples et disparates) dont on suit l’évolution ou que l’on compare à des valeurs de références (objectif politique, valeur limite, valeur-guide). Ce suivi (</a:t>
            </a:r>
            <a:r>
              <a:rPr lang="fr-FR" dirty="0" smtClean="0">
                <a:hlinkClick r:id="rId3" tooltip="Monitoring"/>
              </a:rPr>
              <a:t>monitoring</a:t>
            </a:r>
            <a:r>
              <a:rPr lang="fr-FR" dirty="0" smtClean="0"/>
              <a:t>), selon les besoins et possibilités peut tendre vers le temps réel, et éventuellement être géo-référencé sur </a:t>
            </a:r>
            <a:r>
              <a:rPr lang="fr-FR" dirty="0" smtClean="0">
                <a:hlinkClick r:id="rId4" tooltip="Système d'information géographique"/>
              </a:rPr>
              <a:t>Système d'information géographique</a:t>
            </a:r>
            <a:r>
              <a:rPr lang="fr-FR" dirty="0" smtClean="0"/>
              <a:t> (SIG).</a:t>
            </a:r>
          </a:p>
          <a:p>
            <a:r>
              <a:rPr lang="fr-FR" dirty="0" smtClean="0"/>
              <a:t>Il a pour but de : </a:t>
            </a:r>
          </a:p>
          <a:p>
            <a:pPr lvl="1"/>
            <a:r>
              <a:rPr lang="fr-FR" dirty="0" smtClean="0"/>
              <a:t>comparer des objets différents (dans l’espace et le temps),</a:t>
            </a:r>
          </a:p>
          <a:p>
            <a:pPr lvl="1"/>
            <a:r>
              <a:rPr lang="fr-FR" dirty="0" smtClean="0"/>
              <a:t>déceler les grandes tendances, (aspect prospectif)</a:t>
            </a:r>
          </a:p>
          <a:p>
            <a:pPr lvl="1"/>
            <a:r>
              <a:rPr lang="fr-FR" dirty="0" smtClean="0"/>
              <a:t>déterminer des modèles, des réponses, des axes et des priorités politiques (aide à la décision),</a:t>
            </a:r>
          </a:p>
          <a:p>
            <a:pPr lvl="1"/>
            <a:r>
              <a:rPr lang="fr-FR" dirty="0" smtClean="0"/>
              <a:t>coordonner et de mettre en pratique les plans proposés (planification),</a:t>
            </a:r>
          </a:p>
          <a:p>
            <a:pPr lvl="1"/>
            <a:r>
              <a:rPr lang="fr-FR" dirty="0" smtClean="0"/>
              <a:t>mesurer le niveau de performance des réponses (évaluation des actions et des politiques).</a:t>
            </a:r>
          </a:p>
          <a:p>
            <a:endParaRPr lang="fr-FR" dirty="0"/>
          </a:p>
        </p:txBody>
      </p:sp>
      <p:sp>
        <p:nvSpPr>
          <p:cNvPr id="4" name="Espace réservé du numéro de diapositive 3"/>
          <p:cNvSpPr>
            <a:spLocks noGrp="1"/>
          </p:cNvSpPr>
          <p:nvPr>
            <p:ph type="sldNum" sz="quarter" idx="10"/>
          </p:nvPr>
        </p:nvSpPr>
        <p:spPr/>
        <p:txBody>
          <a:bodyPr/>
          <a:lstStyle/>
          <a:p>
            <a:fld id="{FCAF507E-76F6-4B69-B177-DE7B4263F088}" type="slidenum">
              <a:rPr lang="fr-FR" smtClean="0"/>
              <a:t>7</a:t>
            </a:fld>
            <a:endParaRPr lang="fr-FR"/>
          </a:p>
        </p:txBody>
      </p:sp>
    </p:spTree>
    <p:extLst>
      <p:ext uri="{BB962C8B-B14F-4D97-AF65-F5344CB8AC3E}">
        <p14:creationId xmlns:p14="http://schemas.microsoft.com/office/powerpoint/2010/main" val="4252866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a:t>
            </a:r>
            <a:r>
              <a:rPr lang="fr-FR" i="1" dirty="0" smtClean="0"/>
              <a:t>indicateur environnemental</a:t>
            </a:r>
            <a:r>
              <a:rPr lang="fr-FR" dirty="0" smtClean="0"/>
              <a:t> de développement (durable ou non) est un outil d’analyse, d’information, de communication et d’incitation (Ces indicateurs, quand ils sont connus, stimulent l’application de mesures plus efficaces lorsqu’une situation tarde à s’améliorer) - Il simplifie l’information pour mettre en lumière des phénomènes parfois complexes. - Il quantifie l’information, sous la forme d’une mesure simple ou d’une mesure agrégée (de données multiples et disparates) dont on suit l’évolution ou que l’on compare à des valeurs de références (objectif politique, valeur limite, valeur-guide). Ce suivi (</a:t>
            </a:r>
            <a:r>
              <a:rPr lang="fr-FR" dirty="0" smtClean="0">
                <a:hlinkClick r:id="rId3" tooltip="Monitoring"/>
              </a:rPr>
              <a:t>monitoring</a:t>
            </a:r>
            <a:r>
              <a:rPr lang="fr-FR" dirty="0" smtClean="0"/>
              <a:t>), selon les besoins et possibilités peut tendre vers le temps réel, et éventuellement être géo-référencé sur </a:t>
            </a:r>
            <a:r>
              <a:rPr lang="fr-FR" dirty="0" smtClean="0">
                <a:hlinkClick r:id="rId4" tooltip="Système d'information géographique"/>
              </a:rPr>
              <a:t>Système d'information géographique</a:t>
            </a:r>
            <a:r>
              <a:rPr lang="fr-FR" dirty="0" smtClean="0"/>
              <a:t> (SIG).</a:t>
            </a:r>
          </a:p>
          <a:p>
            <a:r>
              <a:rPr lang="fr-FR" dirty="0" smtClean="0"/>
              <a:t>Il a pour but de : </a:t>
            </a:r>
          </a:p>
          <a:p>
            <a:pPr lvl="1"/>
            <a:r>
              <a:rPr lang="fr-FR" dirty="0" smtClean="0"/>
              <a:t>comparer des objets différents (dans l’espace et le temps),</a:t>
            </a:r>
          </a:p>
          <a:p>
            <a:pPr lvl="1"/>
            <a:r>
              <a:rPr lang="fr-FR" dirty="0" smtClean="0"/>
              <a:t>déceler les grandes tendances, (aspect prospectif)</a:t>
            </a:r>
          </a:p>
          <a:p>
            <a:pPr lvl="1"/>
            <a:r>
              <a:rPr lang="fr-FR" dirty="0" smtClean="0"/>
              <a:t>déterminer des modèles, des réponses, des axes et des priorités politiques (aide à la décision),</a:t>
            </a:r>
          </a:p>
          <a:p>
            <a:pPr lvl="1"/>
            <a:r>
              <a:rPr lang="fr-FR" dirty="0" smtClean="0"/>
              <a:t>coordonner et de mettre en pratique les plans proposés (planification),</a:t>
            </a:r>
          </a:p>
          <a:p>
            <a:pPr lvl="1"/>
            <a:r>
              <a:rPr lang="fr-FR" dirty="0" smtClean="0"/>
              <a:t>mesurer le niveau de performance des réponses (évaluation des actions et des politiques).</a:t>
            </a:r>
          </a:p>
          <a:p>
            <a:endParaRPr lang="fr-FR" dirty="0"/>
          </a:p>
        </p:txBody>
      </p:sp>
      <p:sp>
        <p:nvSpPr>
          <p:cNvPr id="4" name="Espace réservé du numéro de diapositive 3"/>
          <p:cNvSpPr>
            <a:spLocks noGrp="1"/>
          </p:cNvSpPr>
          <p:nvPr>
            <p:ph type="sldNum" sz="quarter" idx="10"/>
          </p:nvPr>
        </p:nvSpPr>
        <p:spPr/>
        <p:txBody>
          <a:bodyPr/>
          <a:lstStyle/>
          <a:p>
            <a:fld id="{FCAF507E-76F6-4B69-B177-DE7B4263F088}" type="slidenum">
              <a:rPr lang="fr-FR" smtClean="0"/>
              <a:t>8</a:t>
            </a:fld>
            <a:endParaRPr lang="fr-FR"/>
          </a:p>
        </p:txBody>
      </p:sp>
    </p:spTree>
    <p:extLst>
      <p:ext uri="{BB962C8B-B14F-4D97-AF65-F5344CB8AC3E}">
        <p14:creationId xmlns:p14="http://schemas.microsoft.com/office/powerpoint/2010/main" val="3756610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a:t>
            </a:r>
            <a:r>
              <a:rPr lang="fr-FR" i="1" dirty="0" smtClean="0"/>
              <a:t>indicateur environnemental</a:t>
            </a:r>
            <a:r>
              <a:rPr lang="fr-FR" dirty="0" smtClean="0"/>
              <a:t> de développement (durable ou non) est un outil d’analyse, d’information, de communication et d’incitation (Ces indicateurs, quand ils sont connus, stimulent l’application de mesures plus efficaces lorsqu’une situation tarde à s’améliorer) - Il simplifie l’information pour mettre en lumière des phénomènes parfois complexes. - Il quantifie l’information, sous la forme d’une mesure simple ou d’une mesure agrégée (de données multiples et disparates) dont on suit l’évolution ou que l’on compare à des valeurs de références (objectif politique, valeur limite, valeur-guide). Ce suivi (</a:t>
            </a:r>
            <a:r>
              <a:rPr lang="fr-FR" dirty="0" smtClean="0">
                <a:hlinkClick r:id="rId3" tooltip="Monitoring"/>
              </a:rPr>
              <a:t>monitoring</a:t>
            </a:r>
            <a:r>
              <a:rPr lang="fr-FR" dirty="0" smtClean="0"/>
              <a:t>), selon les besoins et possibilités peut tendre vers le temps réel, et éventuellement être géo-référencé sur </a:t>
            </a:r>
            <a:r>
              <a:rPr lang="fr-FR" dirty="0" smtClean="0">
                <a:hlinkClick r:id="rId4" tooltip="Système d'information géographique"/>
              </a:rPr>
              <a:t>Système d'information géographique</a:t>
            </a:r>
            <a:r>
              <a:rPr lang="fr-FR" dirty="0" smtClean="0"/>
              <a:t> (SIG).</a:t>
            </a:r>
          </a:p>
          <a:p>
            <a:r>
              <a:rPr lang="fr-FR" dirty="0" smtClean="0"/>
              <a:t>Il a pour but de : </a:t>
            </a:r>
          </a:p>
          <a:p>
            <a:pPr lvl="1"/>
            <a:r>
              <a:rPr lang="fr-FR" dirty="0" smtClean="0"/>
              <a:t>comparer des objets différents (dans l’espace et le temps),</a:t>
            </a:r>
          </a:p>
          <a:p>
            <a:pPr lvl="1"/>
            <a:r>
              <a:rPr lang="fr-FR" dirty="0" smtClean="0"/>
              <a:t>déceler les grandes tendances, (aspect prospectif)</a:t>
            </a:r>
          </a:p>
          <a:p>
            <a:pPr lvl="1"/>
            <a:r>
              <a:rPr lang="fr-FR" dirty="0" smtClean="0"/>
              <a:t>déterminer des modèles, des réponses, des axes et des priorités politiques (aide à la décision),</a:t>
            </a:r>
          </a:p>
          <a:p>
            <a:pPr lvl="1"/>
            <a:r>
              <a:rPr lang="fr-FR" dirty="0" smtClean="0"/>
              <a:t>coordonner et de mettre en pratique les plans proposés (planification),</a:t>
            </a:r>
          </a:p>
          <a:p>
            <a:pPr lvl="1"/>
            <a:r>
              <a:rPr lang="fr-FR" dirty="0" smtClean="0"/>
              <a:t>mesurer le niveau de performance des réponses (évaluation des actions et des politiques).</a:t>
            </a:r>
          </a:p>
          <a:p>
            <a:endParaRPr lang="fr-FR" dirty="0"/>
          </a:p>
        </p:txBody>
      </p:sp>
      <p:sp>
        <p:nvSpPr>
          <p:cNvPr id="4" name="Espace réservé du numéro de diapositive 3"/>
          <p:cNvSpPr>
            <a:spLocks noGrp="1"/>
          </p:cNvSpPr>
          <p:nvPr>
            <p:ph type="sldNum" sz="quarter" idx="10"/>
          </p:nvPr>
        </p:nvSpPr>
        <p:spPr/>
        <p:txBody>
          <a:bodyPr/>
          <a:lstStyle/>
          <a:p>
            <a:fld id="{FCAF507E-76F6-4B69-B177-DE7B4263F088}" type="slidenum">
              <a:rPr lang="fr-FR" smtClean="0"/>
              <a:t>9</a:t>
            </a:fld>
            <a:endParaRPr lang="fr-FR"/>
          </a:p>
        </p:txBody>
      </p:sp>
    </p:spTree>
    <p:extLst>
      <p:ext uri="{BB962C8B-B14F-4D97-AF65-F5344CB8AC3E}">
        <p14:creationId xmlns:p14="http://schemas.microsoft.com/office/powerpoint/2010/main" val="506060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a:t>
            </a:r>
            <a:r>
              <a:rPr lang="fr-FR" i="1" dirty="0" smtClean="0"/>
              <a:t>indicateur environnemental</a:t>
            </a:r>
            <a:r>
              <a:rPr lang="fr-FR" dirty="0" smtClean="0"/>
              <a:t> de développement (durable ou non) est un outil d’analyse, d’information, de communication et d’incitation (Ces indicateurs, quand ils sont connus, stimulent l’application de mesures plus efficaces lorsqu’une situation tarde à s’améliorer) - Il simplifie l’information pour mettre en lumière des phénomènes parfois complexes. - Il quantifie l’information, sous la forme d’une mesure simple ou d’une mesure agrégée (de données multiples et disparates) dont on suit l’évolution ou que l’on compare à des valeurs de références (objectif politique, valeur limite, valeur-guide). Ce suivi (</a:t>
            </a:r>
            <a:r>
              <a:rPr lang="fr-FR" dirty="0" smtClean="0">
                <a:hlinkClick r:id="rId3" tooltip="Monitoring"/>
              </a:rPr>
              <a:t>monitoring</a:t>
            </a:r>
            <a:r>
              <a:rPr lang="fr-FR" dirty="0" smtClean="0"/>
              <a:t>), selon les besoins et possibilités peut tendre vers le temps réel, et éventuellement être géo-référencé sur </a:t>
            </a:r>
            <a:r>
              <a:rPr lang="fr-FR" dirty="0" smtClean="0">
                <a:hlinkClick r:id="rId4" tooltip="Système d'information géographique"/>
              </a:rPr>
              <a:t>Système d'information géographique</a:t>
            </a:r>
            <a:r>
              <a:rPr lang="fr-FR" dirty="0" smtClean="0"/>
              <a:t> (SIG).</a:t>
            </a:r>
          </a:p>
          <a:p>
            <a:r>
              <a:rPr lang="fr-FR" dirty="0" smtClean="0"/>
              <a:t>Il a pour but de : </a:t>
            </a:r>
          </a:p>
          <a:p>
            <a:pPr lvl="1"/>
            <a:r>
              <a:rPr lang="fr-FR" dirty="0" smtClean="0"/>
              <a:t>comparer des objets différents (dans l’espace et le temps),</a:t>
            </a:r>
          </a:p>
          <a:p>
            <a:pPr lvl="1"/>
            <a:r>
              <a:rPr lang="fr-FR" dirty="0" smtClean="0"/>
              <a:t>déceler les grandes tendances, (aspect prospectif)</a:t>
            </a:r>
          </a:p>
          <a:p>
            <a:pPr lvl="1"/>
            <a:r>
              <a:rPr lang="fr-FR" dirty="0" smtClean="0"/>
              <a:t>déterminer des modèles, des réponses, des axes et des priorités politiques (aide à la décision),</a:t>
            </a:r>
          </a:p>
          <a:p>
            <a:pPr lvl="1"/>
            <a:r>
              <a:rPr lang="fr-FR" dirty="0" smtClean="0"/>
              <a:t>coordonner et de mettre en pratique les plans proposés (planification),</a:t>
            </a:r>
          </a:p>
          <a:p>
            <a:pPr lvl="1"/>
            <a:r>
              <a:rPr lang="fr-FR" dirty="0" smtClean="0"/>
              <a:t>mesurer le niveau de performance des réponses (évaluation des actions et des politiques).</a:t>
            </a:r>
          </a:p>
          <a:p>
            <a:endParaRPr lang="fr-FR" dirty="0"/>
          </a:p>
        </p:txBody>
      </p:sp>
      <p:sp>
        <p:nvSpPr>
          <p:cNvPr id="4" name="Espace réservé du numéro de diapositive 3"/>
          <p:cNvSpPr>
            <a:spLocks noGrp="1"/>
          </p:cNvSpPr>
          <p:nvPr>
            <p:ph type="sldNum" sz="quarter" idx="10"/>
          </p:nvPr>
        </p:nvSpPr>
        <p:spPr/>
        <p:txBody>
          <a:bodyPr/>
          <a:lstStyle/>
          <a:p>
            <a:fld id="{FCAF507E-76F6-4B69-B177-DE7B4263F088}" type="slidenum">
              <a:rPr lang="fr-FR" smtClean="0"/>
              <a:t>11</a:t>
            </a:fld>
            <a:endParaRPr lang="fr-FR"/>
          </a:p>
        </p:txBody>
      </p:sp>
    </p:spTree>
    <p:extLst>
      <p:ext uri="{BB962C8B-B14F-4D97-AF65-F5344CB8AC3E}">
        <p14:creationId xmlns:p14="http://schemas.microsoft.com/office/powerpoint/2010/main" val="412939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a:t>
            </a:r>
            <a:r>
              <a:rPr lang="fr-FR" i="1" dirty="0" smtClean="0"/>
              <a:t>indicateur environnemental</a:t>
            </a:r>
            <a:r>
              <a:rPr lang="fr-FR" dirty="0" smtClean="0"/>
              <a:t> de développement (durable ou non) est un outil d’analyse, d’information, de communication et d’incitation (Ces indicateurs, quand ils sont connus, stimulent l’application de mesures plus efficaces lorsqu’une situation tarde à s’améliorer) - Il simplifie l’information pour mettre en lumière des phénomènes parfois complexes. - Il quantifie l’information, sous la forme d’une mesure simple ou d’une mesure agrégée (de données multiples et disparates) dont on suit l’évolution ou que l’on compare à des valeurs de références (objectif politique, valeur limite, valeur-guide). Ce suivi (</a:t>
            </a:r>
            <a:r>
              <a:rPr lang="fr-FR" dirty="0" smtClean="0">
                <a:hlinkClick r:id="rId3" tooltip="Monitoring"/>
              </a:rPr>
              <a:t>monitoring</a:t>
            </a:r>
            <a:r>
              <a:rPr lang="fr-FR" dirty="0" smtClean="0"/>
              <a:t>), selon les besoins et possibilités peut tendre vers le temps réel, et éventuellement être géo-référencé sur </a:t>
            </a:r>
            <a:r>
              <a:rPr lang="fr-FR" dirty="0" smtClean="0">
                <a:hlinkClick r:id="rId4" tooltip="Système d'information géographique"/>
              </a:rPr>
              <a:t>Système d'information géographique</a:t>
            </a:r>
            <a:r>
              <a:rPr lang="fr-FR" dirty="0" smtClean="0"/>
              <a:t> (SIG).</a:t>
            </a:r>
          </a:p>
          <a:p>
            <a:r>
              <a:rPr lang="fr-FR" dirty="0" smtClean="0"/>
              <a:t>Il a pour but de : </a:t>
            </a:r>
          </a:p>
          <a:p>
            <a:pPr lvl="1"/>
            <a:r>
              <a:rPr lang="fr-FR" dirty="0" smtClean="0"/>
              <a:t>comparer des objets différents (dans l’espace et le temps),</a:t>
            </a:r>
          </a:p>
          <a:p>
            <a:pPr lvl="1"/>
            <a:r>
              <a:rPr lang="fr-FR" dirty="0" smtClean="0"/>
              <a:t>déceler les grandes tendances, (aspect prospectif)</a:t>
            </a:r>
          </a:p>
          <a:p>
            <a:pPr lvl="1"/>
            <a:r>
              <a:rPr lang="fr-FR" dirty="0" smtClean="0"/>
              <a:t>déterminer des modèles, des réponses, des axes et des priorités politiques (aide à la décision),</a:t>
            </a:r>
          </a:p>
          <a:p>
            <a:pPr lvl="1"/>
            <a:r>
              <a:rPr lang="fr-FR" dirty="0" smtClean="0"/>
              <a:t>coordonner et de mettre en pratique les plans proposés (planification),</a:t>
            </a:r>
          </a:p>
          <a:p>
            <a:pPr lvl="1"/>
            <a:r>
              <a:rPr lang="fr-FR" dirty="0" smtClean="0"/>
              <a:t>mesurer le niveau de performance des réponses (évaluation des actions et des politiques).</a:t>
            </a:r>
          </a:p>
          <a:p>
            <a:endParaRPr lang="fr-FR" dirty="0"/>
          </a:p>
        </p:txBody>
      </p:sp>
      <p:sp>
        <p:nvSpPr>
          <p:cNvPr id="4" name="Espace réservé du numéro de diapositive 3"/>
          <p:cNvSpPr>
            <a:spLocks noGrp="1"/>
          </p:cNvSpPr>
          <p:nvPr>
            <p:ph type="sldNum" sz="quarter" idx="10"/>
          </p:nvPr>
        </p:nvSpPr>
        <p:spPr/>
        <p:txBody>
          <a:bodyPr/>
          <a:lstStyle/>
          <a:p>
            <a:fld id="{FCAF507E-76F6-4B69-B177-DE7B4263F088}" type="slidenum">
              <a:rPr lang="fr-FR" smtClean="0"/>
              <a:t>12</a:t>
            </a:fld>
            <a:endParaRPr lang="fr-FR"/>
          </a:p>
        </p:txBody>
      </p:sp>
    </p:spTree>
    <p:extLst>
      <p:ext uri="{BB962C8B-B14F-4D97-AF65-F5344CB8AC3E}">
        <p14:creationId xmlns:p14="http://schemas.microsoft.com/office/powerpoint/2010/main" val="4254289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Georgia"/>
                <a:cs typeface="Georg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1335"/>
            <a:ext cx="9144000" cy="100584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83565" y="38100"/>
            <a:ext cx="8576868" cy="927100"/>
          </a:xfrm>
          <a:prstGeom prst="rect">
            <a:avLst/>
          </a:prstGeom>
        </p:spPr>
        <p:txBody>
          <a:bodyPr wrap="square" lIns="0" tIns="0" rIns="0" bIns="0">
            <a:spAutoFit/>
          </a:bodyPr>
          <a:lstStyle>
            <a:lvl1pPr>
              <a:defRPr sz="2800" b="0" i="0">
                <a:solidFill>
                  <a:schemeClr val="bg1"/>
                </a:solidFill>
                <a:latin typeface="Georgia"/>
                <a:cs typeface="Georgia"/>
              </a:defRPr>
            </a:lvl1pPr>
          </a:lstStyle>
          <a:p>
            <a:endParaRPr/>
          </a:p>
        </p:txBody>
      </p:sp>
      <p:sp>
        <p:nvSpPr>
          <p:cNvPr id="3" name="Holder 3"/>
          <p:cNvSpPr>
            <a:spLocks noGrp="1"/>
          </p:cNvSpPr>
          <p:nvPr>
            <p:ph type="body" idx="1"/>
          </p:nvPr>
        </p:nvSpPr>
        <p:spPr>
          <a:xfrm>
            <a:off x="764540" y="1582673"/>
            <a:ext cx="7614919" cy="31508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1/18/2017</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uneplive.unep.org/country/index/CM#.WH71Jn1WfAg"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48.png"/><Relationship Id="rId4" Type="http://schemas.openxmlformats.org/officeDocument/2006/relationships/image" Target="../media/image51.jpg"/></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4.png"/><Relationship Id="rId7" Type="http://schemas.openxmlformats.org/officeDocument/2006/relationships/image" Target="../media/image58.jpg"/><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jpg"/><Relationship Id="rId10"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image" Target="../media/image59.png"/></Relationships>
</file>

<file path=ppt/slides/_rels/slide2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jpg"/><Relationship Id="rId7" Type="http://schemas.openxmlformats.org/officeDocument/2006/relationships/image" Target="../media/image48.png"/><Relationship Id="rId2" Type="http://schemas.openxmlformats.org/officeDocument/2006/relationships/image" Target="../media/image61.png"/><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24.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fr.wikipedia.org/wiki/Reportin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877695" y="3789679"/>
            <a:ext cx="57785" cy="171450"/>
          </a:xfrm>
          <a:prstGeom prst="rect">
            <a:avLst/>
          </a:prstGeom>
        </p:spPr>
        <p:txBody>
          <a:bodyPr vert="horz" wrap="square" lIns="0" tIns="0" rIns="0" bIns="0" rtlCol="0">
            <a:spAutoFit/>
          </a:bodyPr>
          <a:lstStyle/>
          <a:p>
            <a:pPr marL="12700">
              <a:lnSpc>
                <a:spcPct val="100000"/>
              </a:lnSpc>
            </a:pPr>
            <a:r>
              <a:rPr sz="1000" spc="-5" dirty="0">
                <a:latin typeface="Calibri"/>
                <a:cs typeface="Calibri"/>
              </a:rPr>
              <a:t>.</a:t>
            </a:r>
            <a:endParaRPr sz="1000">
              <a:latin typeface="Calibri"/>
              <a:cs typeface="Calibri"/>
            </a:endParaRPr>
          </a:p>
        </p:txBody>
      </p:sp>
      <p:sp>
        <p:nvSpPr>
          <p:cNvPr id="4" name="object 4"/>
          <p:cNvSpPr txBox="1">
            <a:spLocks noGrp="1"/>
          </p:cNvSpPr>
          <p:nvPr>
            <p:ph type="title"/>
          </p:nvPr>
        </p:nvSpPr>
        <p:spPr>
          <a:xfrm>
            <a:off x="167488" y="2644298"/>
            <a:ext cx="7285025" cy="1846659"/>
          </a:xfrm>
          <a:prstGeom prst="rect">
            <a:avLst/>
          </a:prstGeom>
        </p:spPr>
        <p:txBody>
          <a:bodyPr vert="horz" wrap="square" lIns="0" tIns="0" rIns="0" bIns="0" rtlCol="0">
            <a:spAutoFit/>
          </a:bodyPr>
          <a:lstStyle/>
          <a:p>
            <a:pPr marL="192405" marR="5080" indent="-180340" algn="ctr"/>
            <a:r>
              <a:rPr lang="fr-FR" sz="4000" b="1" spc="-10" dirty="0" smtClean="0">
                <a:solidFill>
                  <a:srgbClr val="000000"/>
                </a:solidFill>
                <a:effectLst>
                  <a:outerShdw blurRad="38100" dist="38100" dir="2700000" algn="tl">
                    <a:srgbClr val="000000">
                      <a:alpha val="43137"/>
                    </a:srgbClr>
                  </a:outerShdw>
                </a:effectLst>
                <a:latin typeface="Cooper Black" panose="0208090404030B020404" pitchFamily="18" charset="0"/>
                <a:cs typeface="Calibri"/>
              </a:rPr>
              <a:t>Système National de </a:t>
            </a:r>
            <a:r>
              <a:rPr lang="fr-FR" sz="4000" b="1" spc="-10" dirty="0" err="1" smtClean="0">
                <a:solidFill>
                  <a:srgbClr val="000000"/>
                </a:solidFill>
                <a:effectLst>
                  <a:outerShdw blurRad="38100" dist="38100" dir="2700000" algn="tl">
                    <a:srgbClr val="000000">
                      <a:alpha val="43137"/>
                    </a:srgbClr>
                  </a:outerShdw>
                </a:effectLst>
                <a:latin typeface="Cooper Black" panose="0208090404030B020404" pitchFamily="18" charset="0"/>
                <a:cs typeface="Calibri"/>
              </a:rPr>
              <a:t>Reporting</a:t>
            </a:r>
            <a:r>
              <a:rPr lang="fr-FR" sz="4000" b="1" spc="-10" dirty="0" smtClean="0">
                <a:solidFill>
                  <a:srgbClr val="000000"/>
                </a:solidFill>
                <a:effectLst>
                  <a:outerShdw blurRad="38100" dist="38100" dir="2700000" algn="tl">
                    <a:srgbClr val="000000">
                      <a:alpha val="43137"/>
                    </a:srgbClr>
                  </a:outerShdw>
                </a:effectLst>
                <a:latin typeface="Cooper Black" panose="0208090404030B020404" pitchFamily="18" charset="0"/>
                <a:cs typeface="Calibri"/>
              </a:rPr>
              <a:t> / </a:t>
            </a:r>
            <a:r>
              <a:rPr lang="fr-FR" sz="4000" b="1" spc="-15" dirty="0" smtClean="0">
                <a:solidFill>
                  <a:srgbClr val="000000"/>
                </a:solidFill>
                <a:effectLst>
                  <a:outerShdw blurRad="38100" dist="38100" dir="2700000" algn="tl">
                    <a:srgbClr val="000000">
                      <a:alpha val="43137"/>
                    </a:srgbClr>
                  </a:outerShdw>
                </a:effectLst>
                <a:latin typeface="Cooper Black" panose="0208090404030B020404" pitchFamily="18" charset="0"/>
                <a:cs typeface="Calibri"/>
              </a:rPr>
              <a:t>Information </a:t>
            </a:r>
            <a:r>
              <a:rPr lang="fr-FR" sz="4000" b="1" spc="-15" dirty="0" err="1" smtClean="0">
                <a:solidFill>
                  <a:srgbClr val="000000"/>
                </a:solidFill>
                <a:effectLst>
                  <a:outerShdw blurRad="38100" dist="38100" dir="2700000" algn="tl">
                    <a:srgbClr val="000000">
                      <a:alpha val="43137"/>
                    </a:srgbClr>
                  </a:outerShdw>
                </a:effectLst>
                <a:latin typeface="Cooper Black" panose="0208090404030B020404" pitchFamily="18" charset="0"/>
                <a:cs typeface="Calibri"/>
              </a:rPr>
              <a:t>Reporting</a:t>
            </a:r>
            <a:r>
              <a:rPr lang="fr-FR" sz="4000" b="1" spc="-15" dirty="0" smtClean="0">
                <a:solidFill>
                  <a:srgbClr val="000000"/>
                </a:solidFill>
                <a:effectLst>
                  <a:outerShdw blurRad="38100" dist="38100" dir="2700000" algn="tl">
                    <a:srgbClr val="000000">
                      <a:alpha val="43137"/>
                    </a:srgbClr>
                  </a:outerShdw>
                </a:effectLst>
                <a:latin typeface="Cooper Black" panose="0208090404030B020404" pitchFamily="18" charset="0"/>
                <a:cs typeface="Calibri"/>
              </a:rPr>
              <a:t> System </a:t>
            </a:r>
            <a:r>
              <a:rPr sz="4000" b="1" spc="-5" dirty="0" smtClean="0">
                <a:solidFill>
                  <a:srgbClr val="000000"/>
                </a:solidFill>
                <a:effectLst>
                  <a:outerShdw blurRad="38100" dist="38100" dir="2700000" algn="tl">
                    <a:srgbClr val="000000">
                      <a:alpha val="43137"/>
                    </a:srgbClr>
                  </a:outerShdw>
                </a:effectLst>
                <a:latin typeface="Cooper Black" panose="0208090404030B020404" pitchFamily="18" charset="0"/>
                <a:cs typeface="Calibri"/>
              </a:rPr>
              <a:t>(IRIS)</a:t>
            </a:r>
            <a:endParaRPr sz="4000" dirty="0">
              <a:effectLst>
                <a:outerShdw blurRad="38100" dist="38100" dir="2700000" algn="tl">
                  <a:srgbClr val="000000">
                    <a:alpha val="43137"/>
                  </a:srgbClr>
                </a:outerShdw>
              </a:effectLst>
              <a:latin typeface="Cooper Black" panose="0208090404030B020404" pitchFamily="18" charset="0"/>
              <a:cs typeface="Calibri"/>
            </a:endParaRPr>
          </a:p>
        </p:txBody>
      </p:sp>
      <p:sp>
        <p:nvSpPr>
          <p:cNvPr id="8" name="object 8"/>
          <p:cNvSpPr/>
          <p:nvPr/>
        </p:nvSpPr>
        <p:spPr>
          <a:xfrm>
            <a:off x="7620000" y="0"/>
            <a:ext cx="1524000" cy="685800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7967726" y="260350"/>
            <a:ext cx="808037" cy="93980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077200" y="1524000"/>
            <a:ext cx="639762" cy="4953000"/>
          </a:xfrm>
          <a:prstGeom prst="rect">
            <a:avLst/>
          </a:prstGeom>
          <a:blipFill>
            <a:blip r:embed="rId5" cstate="print"/>
            <a:stretch>
              <a:fillRect/>
            </a:stretch>
          </a:blipFill>
        </p:spPr>
        <p:txBody>
          <a:bodyPr wrap="square" lIns="0" tIns="0" rIns="0" bIns="0" rtlCol="0"/>
          <a:lstStyle/>
          <a:p>
            <a:endParaRPr/>
          </a:p>
        </p:txBody>
      </p:sp>
      <p:sp>
        <p:nvSpPr>
          <p:cNvPr id="11" name="Rectangle 10"/>
          <p:cNvSpPr>
            <a:spLocks noGrp="1"/>
          </p:cNvSpPr>
          <p:nvPr/>
        </p:nvSpPr>
        <p:spPr>
          <a:xfrm>
            <a:off x="9728" y="4876800"/>
            <a:ext cx="7640434" cy="936104"/>
          </a:xfrm>
          <a:prstGeom prst="rect">
            <a:avLst/>
          </a:prstGeom>
        </p:spPr>
        <p:txBody>
          <a:bodyPr vert="horz" lIns="121256" tIns="60627" rIns="121256" bIns="60627" anchor="ctr">
            <a:normAutofit fontScale="25000" lnSpcReduction="20000"/>
          </a:bodyPr>
          <a:lstStyle>
            <a:lvl1pPr marL="0" indent="0" algn="l" rtl="0" eaLnBrk="1" latinLnBrk="0" hangingPunct="1">
              <a:spcBef>
                <a:spcPts val="928"/>
              </a:spcBef>
              <a:buClr>
                <a:schemeClr val="accent2"/>
              </a:buClr>
              <a:buSzPct val="60000"/>
              <a:buFont typeface="Wingdings"/>
              <a:buNone/>
              <a:defRPr kumimoji="0" lang="fr-FR" sz="3700" kern="1200">
                <a:solidFill>
                  <a:srgbClr val="FFFFFF"/>
                </a:solidFill>
                <a:latin typeface="+mn-lt"/>
                <a:ea typeface="+mn-ea"/>
                <a:cs typeface="+mn-cs"/>
              </a:defRPr>
            </a:lvl1pPr>
            <a:lvl2pPr marL="606277" indent="0" algn="ctr" rtl="0" eaLnBrk="1" latinLnBrk="0" hangingPunct="1">
              <a:spcBef>
                <a:spcPts val="729"/>
              </a:spcBef>
              <a:buClr>
                <a:schemeClr val="accent1"/>
              </a:buClr>
              <a:buSzPct val="70000"/>
              <a:buFont typeface="Wingdings 2"/>
              <a:buNone/>
              <a:defRPr kumimoji="0" lang="fr-FR" sz="3500" kern="1200">
                <a:solidFill>
                  <a:schemeClr val="tx1"/>
                </a:solidFill>
                <a:latin typeface="+mn-lt"/>
                <a:ea typeface="+mn-ea"/>
                <a:cs typeface="+mn-cs"/>
              </a:defRPr>
            </a:lvl2pPr>
            <a:lvl3pPr marL="1212553" indent="0" algn="ctr" rtl="0" eaLnBrk="1" latinLnBrk="0" hangingPunct="1">
              <a:spcBef>
                <a:spcPts val="663"/>
              </a:spcBef>
              <a:buClr>
                <a:schemeClr val="accent2"/>
              </a:buClr>
              <a:buSzPct val="75000"/>
              <a:buFont typeface="Wingdings"/>
              <a:buNone/>
              <a:defRPr kumimoji="0" lang="fr-FR" sz="3100" kern="1200">
                <a:solidFill>
                  <a:schemeClr val="tx1"/>
                </a:solidFill>
                <a:latin typeface="+mn-lt"/>
                <a:ea typeface="+mn-ea"/>
                <a:cs typeface="+mn-cs"/>
              </a:defRPr>
            </a:lvl3pPr>
            <a:lvl4pPr marL="1818829" indent="0" algn="ctr" rtl="0" eaLnBrk="1" latinLnBrk="0" hangingPunct="1">
              <a:spcBef>
                <a:spcPts val="530"/>
              </a:spcBef>
              <a:buClr>
                <a:schemeClr val="accent3"/>
              </a:buClr>
              <a:buSzPct val="75000"/>
              <a:buFont typeface="Wingdings"/>
              <a:buNone/>
              <a:defRPr kumimoji="0" lang="fr-FR" sz="2600" kern="1200">
                <a:solidFill>
                  <a:schemeClr val="tx1"/>
                </a:solidFill>
                <a:latin typeface="+mn-lt"/>
                <a:ea typeface="+mn-ea"/>
                <a:cs typeface="+mn-cs"/>
              </a:defRPr>
            </a:lvl4pPr>
            <a:lvl5pPr marL="2425105" indent="0" algn="ctr" rtl="0" eaLnBrk="1" latinLnBrk="0" hangingPunct="1">
              <a:spcBef>
                <a:spcPts val="530"/>
              </a:spcBef>
              <a:buClr>
                <a:schemeClr val="accent4"/>
              </a:buClr>
              <a:buSzPct val="65000"/>
              <a:buFont typeface="Wingdings"/>
              <a:buNone/>
              <a:defRPr kumimoji="0" lang="fr-FR" sz="2600" kern="1200">
                <a:solidFill>
                  <a:schemeClr val="tx1"/>
                </a:solidFill>
                <a:latin typeface="+mn-lt"/>
                <a:ea typeface="+mn-ea"/>
                <a:cs typeface="+mn-cs"/>
              </a:defRPr>
            </a:lvl5pPr>
            <a:lvl6pPr marL="3031382" indent="0" algn="ctr" rtl="0" eaLnBrk="1" latinLnBrk="0" hangingPunct="1">
              <a:spcBef>
                <a:spcPct val="20000"/>
              </a:spcBef>
              <a:buClr>
                <a:schemeClr val="accent1"/>
              </a:buClr>
              <a:buFont typeface="Wingdings"/>
              <a:buNone/>
              <a:defRPr kumimoji="0" lang="fr-FR" sz="2400" kern="1200" baseline="0">
                <a:solidFill>
                  <a:schemeClr val="tx1"/>
                </a:solidFill>
                <a:latin typeface="+mn-lt"/>
                <a:ea typeface="+mn-ea"/>
                <a:cs typeface="+mn-cs"/>
              </a:defRPr>
            </a:lvl6pPr>
            <a:lvl7pPr marL="3637658" indent="0" algn="ctr" rtl="0" eaLnBrk="1" latinLnBrk="0" hangingPunct="1">
              <a:spcBef>
                <a:spcPct val="20000"/>
              </a:spcBef>
              <a:buClr>
                <a:schemeClr val="accent2"/>
              </a:buClr>
              <a:buFont typeface="Wingdings"/>
              <a:buNone/>
              <a:defRPr kumimoji="0" lang="fr-FR" sz="2400" kern="1200" baseline="0">
                <a:solidFill>
                  <a:schemeClr val="tx1"/>
                </a:solidFill>
                <a:latin typeface="+mn-lt"/>
                <a:ea typeface="+mn-ea"/>
                <a:cs typeface="+mn-cs"/>
              </a:defRPr>
            </a:lvl7pPr>
            <a:lvl8pPr marL="4243934" indent="0" algn="ctr" rtl="0" eaLnBrk="1" latinLnBrk="0" hangingPunct="1">
              <a:spcBef>
                <a:spcPct val="20000"/>
              </a:spcBef>
              <a:buClr>
                <a:schemeClr val="accent3"/>
              </a:buClr>
              <a:buFont typeface="Wingdings"/>
              <a:buNone/>
              <a:defRPr kumimoji="0" lang="fr-FR" sz="2400" kern="1200" baseline="0">
                <a:solidFill>
                  <a:schemeClr val="tx1"/>
                </a:solidFill>
                <a:latin typeface="+mn-lt"/>
                <a:ea typeface="+mn-ea"/>
                <a:cs typeface="+mn-cs"/>
              </a:defRPr>
            </a:lvl8pPr>
            <a:lvl9pPr marL="4850210" indent="0" algn="ctr" rtl="0" eaLnBrk="1" latinLnBrk="0" hangingPunct="1">
              <a:spcBef>
                <a:spcPct val="20000"/>
              </a:spcBef>
              <a:buClr>
                <a:schemeClr val="accent4"/>
              </a:buClr>
              <a:buFont typeface="Wingdings"/>
              <a:buNone/>
              <a:defRPr kumimoji="0" lang="fr-FR" sz="2400" kern="1200" baseline="0">
                <a:solidFill>
                  <a:schemeClr val="tx1"/>
                </a:solidFill>
                <a:latin typeface="+mn-lt"/>
                <a:ea typeface="+mn-ea"/>
                <a:cs typeface="+mn-cs"/>
              </a:defRPr>
            </a:lvl9pPr>
            <a:extLst/>
          </a:lstStyle>
          <a:p>
            <a:endParaRPr lang="fr-FR" sz="4000" dirty="0" smtClean="0">
              <a:solidFill>
                <a:srgbClr val="C00000"/>
              </a:solidFill>
              <a:effectLst>
                <a:outerShdw blurRad="38100" dist="38100" dir="2700000" algn="tl">
                  <a:srgbClr val="000000">
                    <a:alpha val="43137"/>
                  </a:srgbClr>
                </a:outerShdw>
              </a:effectLst>
            </a:endParaRPr>
          </a:p>
          <a:p>
            <a:pPr algn="ctr"/>
            <a:r>
              <a:rPr lang="fr-FR" sz="14400" dirty="0" smtClean="0">
                <a:solidFill>
                  <a:schemeClr val="tx1"/>
                </a:solidFill>
                <a:effectLst>
                  <a:outerShdw blurRad="38100" dist="38100" dir="2700000" algn="tl">
                    <a:srgbClr val="000000">
                      <a:alpha val="43137"/>
                    </a:srgbClr>
                  </a:outerShdw>
                </a:effectLst>
              </a:rPr>
              <a:t>MBALMAYO, 18-20 janvier 2017</a:t>
            </a:r>
            <a:endParaRPr lang="fr-FR" sz="14400" dirty="0">
              <a:solidFill>
                <a:schemeClr val="tx1"/>
              </a:solidFill>
            </a:endParaRPr>
          </a:p>
        </p:txBody>
      </p:sp>
      <p:sp>
        <p:nvSpPr>
          <p:cNvPr id="12" name="object 3"/>
          <p:cNvSpPr/>
          <p:nvPr/>
        </p:nvSpPr>
        <p:spPr>
          <a:xfrm>
            <a:off x="1600200" y="260350"/>
            <a:ext cx="3436874" cy="473075"/>
          </a:xfrm>
          <a:prstGeom prst="rect">
            <a:avLst/>
          </a:prstGeom>
          <a:blipFill>
            <a:blip r:embed="rId6"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65200"/>
            <a:ext cx="9144000" cy="6858000"/>
          </a:xfrm>
          <a:prstGeom prst="rect">
            <a:avLst/>
          </a:prstGeom>
        </p:spPr>
      </p:pic>
      <p:sp>
        <p:nvSpPr>
          <p:cNvPr id="5" name="object 2"/>
          <p:cNvSpPr/>
          <p:nvPr/>
        </p:nvSpPr>
        <p:spPr>
          <a:xfrm>
            <a:off x="0" y="0"/>
            <a:ext cx="9144000" cy="1003300"/>
          </a:xfrm>
          <a:prstGeom prst="rect">
            <a:avLst/>
          </a:prstGeom>
          <a:blipFill>
            <a:blip r:embed="rId3" cstate="print"/>
            <a:stretch>
              <a:fillRect/>
            </a:stretch>
          </a:blipFill>
        </p:spPr>
        <p:txBody>
          <a:bodyPr wrap="square" lIns="0" tIns="0" rIns="0" bIns="0" rtlCol="0"/>
          <a:lstStyle/>
          <a:p>
            <a:endParaRPr/>
          </a:p>
        </p:txBody>
      </p:sp>
      <p:sp>
        <p:nvSpPr>
          <p:cNvPr id="6" name="object 8"/>
          <p:cNvSpPr txBox="1">
            <a:spLocks/>
          </p:cNvSpPr>
          <p:nvPr/>
        </p:nvSpPr>
        <p:spPr>
          <a:xfrm>
            <a:off x="283565" y="38100"/>
            <a:ext cx="8576868" cy="653128"/>
          </a:xfrm>
          <a:prstGeom prst="rect">
            <a:avLst/>
          </a:prstGeom>
        </p:spPr>
        <p:txBody>
          <a:bodyPr vert="horz" wrap="square" lIns="0" tIns="281051" rIns="0" bIns="0" rtlCol="0">
            <a:spAutoFit/>
          </a:bodyPr>
          <a:lstStyle>
            <a:lvl1pPr>
              <a:defRPr sz="2800" b="0" i="0">
                <a:solidFill>
                  <a:schemeClr val="bg1"/>
                </a:solidFill>
                <a:latin typeface="Georgia"/>
                <a:ea typeface="+mj-ea"/>
                <a:cs typeface="Georgia"/>
              </a:defRPr>
            </a:lvl1pPr>
          </a:lstStyle>
          <a:p>
            <a:pPr marL="33020"/>
            <a:r>
              <a:rPr lang="fr-FR" sz="2400" b="1" kern="0" spc="-5" dirty="0" smtClean="0">
                <a:latin typeface="Arial"/>
                <a:cs typeface="Arial"/>
              </a:rPr>
              <a:t>ILLUSTRATION de DPSIR/FPEIR</a:t>
            </a:r>
            <a:endParaRPr lang="fr-FR" sz="2400" kern="0" dirty="0">
              <a:latin typeface="Arial"/>
              <a:cs typeface="Arial"/>
            </a:endParaRPr>
          </a:p>
        </p:txBody>
      </p:sp>
      <p:sp>
        <p:nvSpPr>
          <p:cNvPr id="7" name="object 10"/>
          <p:cNvSpPr/>
          <p:nvPr/>
        </p:nvSpPr>
        <p:spPr>
          <a:xfrm>
            <a:off x="0" y="1300130"/>
            <a:ext cx="639762" cy="49530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01084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0999" y="990600"/>
            <a:ext cx="8153401" cy="6155531"/>
          </a:xfrm>
          <a:prstGeom prst="rect">
            <a:avLst/>
          </a:prstGeom>
        </p:spPr>
        <p:txBody>
          <a:bodyPr vert="horz" wrap="square" lIns="0" tIns="0" rIns="0" bIns="0" rtlCol="0">
            <a:spAutoFit/>
          </a:bodyPr>
          <a:lstStyle/>
          <a:p>
            <a:pPr marL="640080" indent="-342900" algn="ctr">
              <a:spcBef>
                <a:spcPts val="5"/>
              </a:spcBef>
              <a:buFont typeface="Georgia"/>
              <a:buChar char="•"/>
              <a:tabLst>
                <a:tab pos="640080" algn="l"/>
                <a:tab pos="640715" algn="l"/>
              </a:tabLst>
            </a:pPr>
            <a:r>
              <a:rPr lang="fr-FR" sz="2000" i="1" dirty="0" smtClean="0"/>
              <a:t>« </a:t>
            </a:r>
            <a:r>
              <a:rPr lang="fr-FR" sz="2000" b="1" i="1" dirty="0" smtClean="0">
                <a:solidFill>
                  <a:srgbClr val="FF0000"/>
                </a:solidFill>
              </a:rPr>
              <a:t>Transformez </a:t>
            </a:r>
            <a:r>
              <a:rPr lang="fr-FR" sz="2000" b="1" i="1" dirty="0">
                <a:solidFill>
                  <a:srgbClr val="FF0000"/>
                </a:solidFill>
              </a:rPr>
              <a:t>les données en </a:t>
            </a:r>
            <a:r>
              <a:rPr lang="fr-FR" sz="2000" b="1" i="1" dirty="0" smtClean="0">
                <a:solidFill>
                  <a:srgbClr val="FF0000"/>
                </a:solidFill>
              </a:rPr>
              <a:t>information »</a:t>
            </a:r>
            <a:endParaRPr lang="fr-FR" sz="2000" b="1" i="1" dirty="0" smtClean="0">
              <a:solidFill>
                <a:srgbClr val="FF0000"/>
              </a:solidFill>
              <a:latin typeface="Georgia" panose="02040502050405020303" pitchFamily="18" charset="0"/>
            </a:endParaRPr>
          </a:p>
          <a:p>
            <a:pPr marL="640080" indent="-342900" algn="just">
              <a:spcBef>
                <a:spcPts val="5"/>
              </a:spcBef>
              <a:buFont typeface="Georgia"/>
              <a:buChar char="•"/>
              <a:tabLst>
                <a:tab pos="640080" algn="l"/>
                <a:tab pos="640715" algn="l"/>
              </a:tabLst>
            </a:pPr>
            <a:r>
              <a:rPr lang="fr-FR" sz="2000" b="1" i="1" dirty="0" err="1" smtClean="0">
                <a:latin typeface="Georgia" panose="02040502050405020303" pitchFamily="18" charset="0"/>
              </a:rPr>
              <a:t>Reporting</a:t>
            </a:r>
            <a:r>
              <a:rPr lang="fr-FR" sz="2000" b="1" i="1" dirty="0" smtClean="0">
                <a:latin typeface="Georgia" panose="02040502050405020303" pitchFamily="18" charset="0"/>
              </a:rPr>
              <a:t> </a:t>
            </a:r>
            <a:r>
              <a:rPr lang="fr-FR" sz="2000" b="1" i="1" dirty="0">
                <a:latin typeface="Georgia" panose="02040502050405020303" pitchFamily="18" charset="0"/>
              </a:rPr>
              <a:t>ou</a:t>
            </a:r>
            <a:r>
              <a:rPr lang="fr-FR" sz="2000" b="1" i="1" dirty="0">
                <a:latin typeface="Georgia" panose="02040502050405020303" pitchFamily="18" charset="0"/>
              </a:rPr>
              <a:t> communication de </a:t>
            </a:r>
            <a:r>
              <a:rPr lang="fr-FR" sz="2000" b="1" i="1" dirty="0">
                <a:latin typeface="Georgia" panose="02040502050405020303" pitchFamily="18" charset="0"/>
              </a:rPr>
              <a:t>données</a:t>
            </a:r>
            <a:r>
              <a:rPr lang="fr-FR" sz="2000" dirty="0" smtClean="0"/>
              <a:t>:  </a:t>
            </a:r>
            <a:r>
              <a:rPr lang="fr-FR" sz="2000" dirty="0"/>
              <a:t>est l'opération consistant, pour une </a:t>
            </a:r>
            <a:r>
              <a:rPr lang="fr-FR" sz="2000" dirty="0" smtClean="0"/>
              <a:t>organisation, </a:t>
            </a:r>
            <a:r>
              <a:rPr lang="fr-FR" sz="2000" dirty="0"/>
              <a:t>à </a:t>
            </a:r>
            <a:r>
              <a:rPr lang="fr-FR" sz="2000" dirty="0" smtClean="0"/>
              <a:t>établir les rapports d’activité. </a:t>
            </a:r>
          </a:p>
          <a:p>
            <a:pPr marL="640080" indent="-342900" algn="just">
              <a:spcBef>
                <a:spcPts val="5"/>
              </a:spcBef>
              <a:buFont typeface="Georgia"/>
              <a:buChar char="•"/>
              <a:tabLst>
                <a:tab pos="640080" algn="l"/>
                <a:tab pos="640715" algn="l"/>
              </a:tabLst>
            </a:pPr>
            <a:r>
              <a:rPr lang="fr-FR" sz="2000" dirty="0"/>
              <a:t>Le terme "</a:t>
            </a:r>
            <a:r>
              <a:rPr lang="fr-FR" sz="2000" dirty="0" err="1"/>
              <a:t>Reporting</a:t>
            </a:r>
            <a:r>
              <a:rPr lang="fr-FR" sz="2000" dirty="0"/>
              <a:t>" désigne une famille d'outils de Business intelligence destinés à assurer la réalisation, la publication et la diffusion de rapports d'activité selon un format prédéterminé.</a:t>
            </a:r>
            <a:endParaRPr lang="fr-FR" sz="2000" dirty="0"/>
          </a:p>
          <a:p>
            <a:pPr marL="640080" indent="-342900" algn="just">
              <a:spcBef>
                <a:spcPts val="5"/>
              </a:spcBef>
              <a:buFont typeface="Georgia"/>
              <a:buChar char="•"/>
              <a:tabLst>
                <a:tab pos="640080" algn="l"/>
                <a:tab pos="640715" algn="l"/>
              </a:tabLst>
            </a:pPr>
            <a:r>
              <a:rPr lang="fr-FR" sz="2000" dirty="0"/>
              <a:t>Les </a:t>
            </a:r>
            <a:r>
              <a:rPr lang="fr-FR" sz="2000" dirty="0"/>
              <a:t>données sont restructurées, enrichies, agrégées, reformatées, </a:t>
            </a:r>
            <a:r>
              <a:rPr lang="fr-FR" sz="2000" dirty="0" err="1"/>
              <a:t>nomenclaturées</a:t>
            </a:r>
            <a:r>
              <a:rPr lang="fr-FR" sz="2000" dirty="0"/>
              <a:t> pour être présentées à l'utilisateur sous une forme sémantique (vues métiers ayant du sens) qui permettent aux décideurs d'interagir avec les données sans avoir à connaître leur structure de stockage physique, de schémas en étoile qui permettent de répartir les faits et mesures selon des dimensions hiérarchisées, de rapports pré-préparés paramétrables, de tableaux de bords plus synthétiques et interactifs.</a:t>
            </a:r>
          </a:p>
          <a:p>
            <a:pPr marL="640080" indent="-342900" algn="just">
              <a:spcBef>
                <a:spcPts val="5"/>
              </a:spcBef>
              <a:buFont typeface="Georgia"/>
              <a:buChar char="•"/>
              <a:tabLst>
                <a:tab pos="640080" algn="l"/>
                <a:tab pos="640715" algn="l"/>
              </a:tabLst>
            </a:pPr>
            <a:r>
              <a:rPr lang="fr-FR" sz="2000" dirty="0"/>
              <a:t>Ces données sont livrées aux divers domaines fonctionnels (direction stratégique, finance, production, comptabilité, ressources humaines, etc.) à travers un système </a:t>
            </a:r>
            <a:r>
              <a:rPr lang="fr-FR" sz="2000" dirty="0" smtClean="0"/>
              <a:t>de </a:t>
            </a:r>
            <a:r>
              <a:rPr lang="fr-FR" sz="2000" dirty="0" err="1"/>
              <a:t>datamart</a:t>
            </a:r>
            <a:r>
              <a:rPr lang="fr-FR" sz="2000" dirty="0"/>
              <a:t> spécialisés à des fins de consultations, d'analyse, d'alertes prédéfinies, d'exploration de données, </a:t>
            </a:r>
            <a:r>
              <a:rPr lang="fr-FR" sz="2000" dirty="0" err="1"/>
              <a:t>etc</a:t>
            </a:r>
            <a:endParaRPr lang="fr-FR" sz="2000" dirty="0"/>
          </a:p>
          <a:p>
            <a:pPr marL="640080" indent="-342900" algn="just">
              <a:lnSpc>
                <a:spcPct val="100000"/>
              </a:lnSpc>
              <a:spcBef>
                <a:spcPts val="5"/>
              </a:spcBef>
              <a:buFont typeface="Georgia"/>
              <a:buChar char="•"/>
              <a:tabLst>
                <a:tab pos="640080" algn="l"/>
                <a:tab pos="640715" algn="l"/>
              </a:tabLst>
            </a:pPr>
            <a:endParaRPr lang="fr-FR" sz="2000" i="1" dirty="0">
              <a:latin typeface="Georgia" panose="02040502050405020303" pitchFamily="18" charset="0"/>
            </a:endParaRPr>
          </a:p>
        </p:txBody>
      </p:sp>
      <p:sp>
        <p:nvSpPr>
          <p:cNvPr id="6" name="object 6"/>
          <p:cNvSpPr/>
          <p:nvPr/>
        </p:nvSpPr>
        <p:spPr>
          <a:xfrm>
            <a:off x="224027" y="301752"/>
            <a:ext cx="6993635" cy="46634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2587" y="256031"/>
            <a:ext cx="1990344" cy="643128"/>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83565" y="38100"/>
            <a:ext cx="8576868" cy="653128"/>
          </a:xfrm>
          <a:prstGeom prst="rect">
            <a:avLst/>
          </a:prstGeom>
        </p:spPr>
        <p:txBody>
          <a:bodyPr vert="horz" wrap="square" lIns="0" tIns="281051" rIns="0" bIns="0" rtlCol="0">
            <a:spAutoFit/>
          </a:bodyPr>
          <a:lstStyle/>
          <a:p>
            <a:pPr marL="33020">
              <a:lnSpc>
                <a:spcPct val="100000"/>
              </a:lnSpc>
            </a:pPr>
            <a:r>
              <a:rPr lang="fr-FR" sz="2400" b="1" spc="-5" dirty="0" err="1" smtClean="0">
                <a:latin typeface="Arial"/>
                <a:cs typeface="Arial"/>
              </a:rPr>
              <a:t>Reporting</a:t>
            </a:r>
            <a:r>
              <a:rPr lang="fr-FR" sz="2400" b="1" spc="-5" dirty="0" smtClean="0">
                <a:latin typeface="Arial"/>
                <a:cs typeface="Arial"/>
              </a:rPr>
              <a:t> « environnemental »</a:t>
            </a:r>
            <a:endParaRPr sz="2400" dirty="0">
              <a:latin typeface="Arial"/>
              <a:cs typeface="Arial"/>
            </a:endParaRPr>
          </a:p>
        </p:txBody>
      </p:sp>
      <p:sp>
        <p:nvSpPr>
          <p:cNvPr id="15" name="object 10"/>
          <p:cNvSpPr/>
          <p:nvPr/>
        </p:nvSpPr>
        <p:spPr>
          <a:xfrm>
            <a:off x="0" y="1300130"/>
            <a:ext cx="639762" cy="4953000"/>
          </a:xfrm>
          <a:prstGeom prst="rect">
            <a:avLst/>
          </a:prstGeom>
          <a:blipFill>
            <a:blip r:embed="rId6" cstate="print"/>
            <a:stretch>
              <a:fillRect/>
            </a:stretch>
          </a:blipFill>
        </p:spPr>
        <p:txBody>
          <a:bodyPr wrap="square" lIns="0" tIns="0" rIns="0" bIns="0" rtlCol="0"/>
          <a:lstStyle/>
          <a:p>
            <a:endParaRPr/>
          </a:p>
        </p:txBody>
      </p:sp>
      <p:pic>
        <p:nvPicPr>
          <p:cNvPr id="1025" name="Picture 1" descr="Vers le niveau supérieu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1912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512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0999" y="990600"/>
            <a:ext cx="8153401" cy="5539978"/>
          </a:xfrm>
          <a:prstGeom prst="rect">
            <a:avLst/>
          </a:prstGeom>
        </p:spPr>
        <p:txBody>
          <a:bodyPr vert="horz" wrap="square" lIns="0" tIns="0" rIns="0" bIns="0" rtlCol="0">
            <a:spAutoFit/>
          </a:bodyPr>
          <a:lstStyle/>
          <a:p>
            <a:pPr marL="297180" algn="ctr">
              <a:spcBef>
                <a:spcPts val="5"/>
              </a:spcBef>
              <a:tabLst>
                <a:tab pos="640080" algn="l"/>
                <a:tab pos="640715" algn="l"/>
              </a:tabLst>
            </a:pPr>
            <a:endParaRPr lang="fr-FR" sz="2000" b="1" i="1" dirty="0" smtClean="0">
              <a:latin typeface="Georgia" panose="02040502050405020303" pitchFamily="18" charset="0"/>
            </a:endParaRPr>
          </a:p>
          <a:p>
            <a:pPr marL="640080" indent="-342900" algn="just">
              <a:spcBef>
                <a:spcPts val="5"/>
              </a:spcBef>
              <a:buFont typeface="Georgia"/>
              <a:buChar char="•"/>
              <a:tabLst>
                <a:tab pos="640080" algn="l"/>
                <a:tab pos="640715" algn="l"/>
              </a:tabLst>
            </a:pPr>
            <a:r>
              <a:rPr lang="fr-FR" sz="2000" b="1" i="1" dirty="0">
                <a:latin typeface="Georgia" panose="02040502050405020303" pitchFamily="18" charset="0"/>
              </a:rPr>
              <a:t>Le compte rendu concerne un type de rapports qui répond à la question « Que s’est-il passé ? » ou dans un contexte opérationnel à la question « Que se passe-t-il en ce moment ? </a:t>
            </a:r>
            <a:r>
              <a:rPr lang="fr-FR" sz="2000" b="1" i="1" dirty="0" smtClean="0">
                <a:latin typeface="Georgia" panose="02040502050405020303" pitchFamily="18" charset="0"/>
              </a:rPr>
              <a:t>».</a:t>
            </a:r>
            <a:endParaRPr lang="fr-FR" sz="2000" b="1" i="1" dirty="0">
              <a:latin typeface="Georgia" panose="02040502050405020303" pitchFamily="18" charset="0"/>
            </a:endParaRPr>
          </a:p>
          <a:p>
            <a:pPr marL="640080" indent="-342900" algn="just">
              <a:spcBef>
                <a:spcPts val="5"/>
              </a:spcBef>
              <a:buFont typeface="Georgia"/>
              <a:buChar char="•"/>
              <a:tabLst>
                <a:tab pos="640080" algn="l"/>
                <a:tab pos="640715" algn="l"/>
              </a:tabLst>
            </a:pPr>
            <a:endParaRPr lang="fr-FR" sz="2000" b="1" i="1" dirty="0">
              <a:latin typeface="Georgia" panose="02040502050405020303" pitchFamily="18" charset="0"/>
            </a:endParaRPr>
          </a:p>
          <a:p>
            <a:pPr marL="640080" indent="-342900" algn="just">
              <a:spcBef>
                <a:spcPts val="5"/>
              </a:spcBef>
              <a:buFont typeface="Georgia"/>
              <a:buChar char="•"/>
              <a:tabLst>
                <a:tab pos="640080" algn="l"/>
                <a:tab pos="640715" algn="l"/>
              </a:tabLst>
            </a:pPr>
            <a:r>
              <a:rPr lang="fr-FR" sz="2000" b="1" i="1" dirty="0">
                <a:latin typeface="Georgia" panose="02040502050405020303" pitchFamily="18" charset="0"/>
              </a:rPr>
              <a:t>Il existe d’autres types de rapport pour répondre à la question analytique « Pourquoi et comment cela s’est-il passé ? » et à la question pronostique « Que va-t-il probablement ou certainement se passer ? </a:t>
            </a:r>
            <a:r>
              <a:rPr lang="fr-FR" sz="2000" b="1" i="1" dirty="0" smtClean="0">
                <a:latin typeface="Georgia" panose="02040502050405020303" pitchFamily="18" charset="0"/>
              </a:rPr>
              <a:t>»</a:t>
            </a:r>
          </a:p>
          <a:p>
            <a:pPr marL="640080" indent="-342900" algn="just">
              <a:spcBef>
                <a:spcPts val="5"/>
              </a:spcBef>
              <a:buFont typeface="Georgia"/>
              <a:buChar char="•"/>
              <a:tabLst>
                <a:tab pos="640080" algn="l"/>
                <a:tab pos="640715" algn="l"/>
              </a:tabLst>
            </a:pPr>
            <a:endParaRPr lang="fr-FR" sz="2000" b="1" i="1" dirty="0" smtClean="0">
              <a:latin typeface="Georgia" panose="02040502050405020303" pitchFamily="18" charset="0"/>
            </a:endParaRPr>
          </a:p>
          <a:p>
            <a:pPr marL="640080" indent="-342900" algn="just">
              <a:spcBef>
                <a:spcPts val="5"/>
              </a:spcBef>
              <a:buFont typeface="Georgia"/>
              <a:buChar char="•"/>
              <a:tabLst>
                <a:tab pos="640080" algn="l"/>
                <a:tab pos="640715" algn="l"/>
              </a:tabLst>
            </a:pPr>
            <a:r>
              <a:rPr lang="fr-FR" sz="2000" b="1" i="1" dirty="0" smtClean="0">
                <a:latin typeface="Georgia" panose="02040502050405020303" pitchFamily="18" charset="0"/>
              </a:rPr>
              <a:t>Le modèle analyse multidimensionnelle permet de visualiser l’information selon plusieurs axes d’analyse</a:t>
            </a:r>
          </a:p>
          <a:p>
            <a:pPr marL="640080" indent="-342900" algn="just">
              <a:spcBef>
                <a:spcPts val="5"/>
              </a:spcBef>
              <a:buFont typeface="Georgia"/>
              <a:buChar char="•"/>
              <a:tabLst>
                <a:tab pos="640080" algn="l"/>
                <a:tab pos="640715" algn="l"/>
              </a:tabLst>
            </a:pPr>
            <a:endParaRPr lang="fr-FR" sz="2000" b="1" i="1" dirty="0" smtClean="0">
              <a:latin typeface="Georgia" panose="02040502050405020303" pitchFamily="18" charset="0"/>
            </a:endParaRPr>
          </a:p>
          <a:p>
            <a:pPr marL="640080" indent="-342900" algn="just">
              <a:spcBef>
                <a:spcPts val="5"/>
              </a:spcBef>
              <a:buFont typeface="Georgia"/>
              <a:buChar char="•"/>
              <a:tabLst>
                <a:tab pos="640080" algn="l"/>
                <a:tab pos="640715" algn="l"/>
              </a:tabLst>
            </a:pPr>
            <a:r>
              <a:rPr lang="fr-FR" sz="2000" b="1" i="1" dirty="0" smtClean="0">
                <a:latin typeface="Georgia" panose="02040502050405020303" pitchFamily="18" charset="0"/>
              </a:rPr>
              <a:t>Le modèle tableau de bord est la présentation graphique et synthétique de rapports</a:t>
            </a:r>
          </a:p>
          <a:p>
            <a:pPr marL="640080" indent="-342900" algn="just">
              <a:spcBef>
                <a:spcPts val="5"/>
              </a:spcBef>
              <a:buFont typeface="Georgia"/>
              <a:buChar char="•"/>
              <a:tabLst>
                <a:tab pos="640080" algn="l"/>
                <a:tab pos="640715" algn="l"/>
              </a:tabLst>
            </a:pPr>
            <a:r>
              <a:rPr lang="fr-FR" sz="2000" b="1" i="1" dirty="0" smtClean="0">
                <a:latin typeface="Georgia" panose="02040502050405020303" pitchFamily="18" charset="0"/>
              </a:rPr>
              <a:t>Cartes de données </a:t>
            </a:r>
            <a:r>
              <a:rPr lang="fr-FR" sz="2000" b="1" i="1" dirty="0" err="1" smtClean="0">
                <a:latin typeface="Georgia" panose="02040502050405020303" pitchFamily="18" charset="0"/>
              </a:rPr>
              <a:t>geo-referencées</a:t>
            </a:r>
            <a:endParaRPr lang="fr-FR" sz="2000" b="1" i="1" dirty="0" smtClean="0">
              <a:latin typeface="Georgia" panose="02040502050405020303" pitchFamily="18" charset="0"/>
            </a:endParaRPr>
          </a:p>
          <a:p>
            <a:pPr marL="640080" indent="-342900" algn="just">
              <a:spcBef>
                <a:spcPts val="5"/>
              </a:spcBef>
              <a:buFont typeface="Georgia"/>
              <a:buChar char="•"/>
              <a:tabLst>
                <a:tab pos="640080" algn="l"/>
                <a:tab pos="640715" algn="l"/>
              </a:tabLst>
            </a:pPr>
            <a:endParaRPr lang="fr-FR" sz="2000" i="1" dirty="0">
              <a:latin typeface="Georgia" panose="02040502050405020303" pitchFamily="18" charset="0"/>
            </a:endParaRPr>
          </a:p>
        </p:txBody>
      </p:sp>
      <p:sp>
        <p:nvSpPr>
          <p:cNvPr id="6" name="object 6"/>
          <p:cNvSpPr/>
          <p:nvPr/>
        </p:nvSpPr>
        <p:spPr>
          <a:xfrm>
            <a:off x="224027" y="301752"/>
            <a:ext cx="6993635" cy="46634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2587" y="256031"/>
            <a:ext cx="1990344" cy="643128"/>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83565" y="38100"/>
            <a:ext cx="8576868" cy="653128"/>
          </a:xfrm>
          <a:prstGeom prst="rect">
            <a:avLst/>
          </a:prstGeom>
        </p:spPr>
        <p:txBody>
          <a:bodyPr vert="horz" wrap="square" lIns="0" tIns="281051" rIns="0" bIns="0" rtlCol="0">
            <a:spAutoFit/>
          </a:bodyPr>
          <a:lstStyle/>
          <a:p>
            <a:pPr marL="33020">
              <a:lnSpc>
                <a:spcPct val="100000"/>
              </a:lnSpc>
            </a:pPr>
            <a:r>
              <a:rPr lang="fr-FR" sz="2400" b="1" spc="-5" dirty="0" err="1" smtClean="0">
                <a:latin typeface="Arial"/>
                <a:cs typeface="Arial"/>
              </a:rPr>
              <a:t>Reporting</a:t>
            </a:r>
            <a:r>
              <a:rPr lang="fr-FR" sz="2400" b="1" spc="-5" dirty="0" smtClean="0">
                <a:latin typeface="Arial"/>
                <a:cs typeface="Arial"/>
              </a:rPr>
              <a:t> « environnemental » et décisionnel</a:t>
            </a:r>
            <a:endParaRPr sz="2400" dirty="0">
              <a:latin typeface="Arial"/>
              <a:cs typeface="Arial"/>
            </a:endParaRPr>
          </a:p>
        </p:txBody>
      </p:sp>
      <p:sp>
        <p:nvSpPr>
          <p:cNvPr id="15" name="object 10"/>
          <p:cNvSpPr/>
          <p:nvPr/>
        </p:nvSpPr>
        <p:spPr>
          <a:xfrm>
            <a:off x="0" y="1300130"/>
            <a:ext cx="639762" cy="4953000"/>
          </a:xfrm>
          <a:prstGeom prst="rect">
            <a:avLst/>
          </a:prstGeom>
          <a:blipFill>
            <a:blip r:embed="rId6" cstate="print"/>
            <a:stretch>
              <a:fillRect/>
            </a:stretch>
          </a:blipFill>
        </p:spPr>
        <p:txBody>
          <a:bodyPr wrap="square" lIns="0" tIns="0" rIns="0" bIns="0" rtlCol="0"/>
          <a:lstStyle/>
          <a:p>
            <a:endParaRPr/>
          </a:p>
        </p:txBody>
      </p:sp>
      <p:pic>
        <p:nvPicPr>
          <p:cNvPr id="1025" name="Picture 1" descr="Vers le niveau supérieu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1912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359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0999" y="990600"/>
            <a:ext cx="8153401" cy="615553"/>
          </a:xfrm>
          <a:prstGeom prst="rect">
            <a:avLst/>
          </a:prstGeom>
        </p:spPr>
        <p:txBody>
          <a:bodyPr vert="horz" wrap="square" lIns="0" tIns="0" rIns="0" bIns="0" rtlCol="0">
            <a:spAutoFit/>
          </a:bodyPr>
          <a:lstStyle/>
          <a:p>
            <a:pPr marL="297180" algn="ctr">
              <a:spcBef>
                <a:spcPts val="5"/>
              </a:spcBef>
              <a:tabLst>
                <a:tab pos="640080" algn="l"/>
                <a:tab pos="640715" algn="l"/>
              </a:tabLst>
            </a:pPr>
            <a:endParaRPr lang="fr-FR" sz="2000" b="1" i="1" dirty="0" smtClean="0">
              <a:latin typeface="Georgia" panose="02040502050405020303" pitchFamily="18" charset="0"/>
            </a:endParaRPr>
          </a:p>
          <a:p>
            <a:pPr marL="640080" indent="-342900" algn="just">
              <a:spcBef>
                <a:spcPts val="5"/>
              </a:spcBef>
              <a:buFont typeface="Georgia"/>
              <a:buChar char="•"/>
              <a:tabLst>
                <a:tab pos="640080" algn="l"/>
                <a:tab pos="640715" algn="l"/>
              </a:tabLst>
            </a:pPr>
            <a:r>
              <a:rPr lang="fr-FR" sz="2000" i="1" dirty="0" smtClean="0">
                <a:latin typeface="Georgia" panose="02040502050405020303" pitchFamily="18" charset="0"/>
              </a:rPr>
              <a:t>Tableau de bord</a:t>
            </a:r>
            <a:endParaRPr lang="fr-FR" sz="2000" i="1" dirty="0">
              <a:latin typeface="Georgia" panose="02040502050405020303" pitchFamily="18" charset="0"/>
            </a:endParaRPr>
          </a:p>
        </p:txBody>
      </p:sp>
      <p:sp>
        <p:nvSpPr>
          <p:cNvPr id="6" name="object 6"/>
          <p:cNvSpPr/>
          <p:nvPr/>
        </p:nvSpPr>
        <p:spPr>
          <a:xfrm>
            <a:off x="224027" y="301752"/>
            <a:ext cx="6993635" cy="46634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2587" y="256031"/>
            <a:ext cx="1990344" cy="643128"/>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83565" y="38100"/>
            <a:ext cx="8576868" cy="653128"/>
          </a:xfrm>
          <a:prstGeom prst="rect">
            <a:avLst/>
          </a:prstGeom>
        </p:spPr>
        <p:txBody>
          <a:bodyPr vert="horz" wrap="square" lIns="0" tIns="281051" rIns="0" bIns="0" rtlCol="0">
            <a:spAutoFit/>
          </a:bodyPr>
          <a:lstStyle/>
          <a:p>
            <a:pPr marL="33020">
              <a:lnSpc>
                <a:spcPct val="100000"/>
              </a:lnSpc>
            </a:pPr>
            <a:r>
              <a:rPr lang="fr-FR" sz="2400" b="1" spc="-5" dirty="0" err="1" smtClean="0">
                <a:latin typeface="Arial"/>
                <a:cs typeface="Arial"/>
              </a:rPr>
              <a:t>Reporting</a:t>
            </a:r>
            <a:r>
              <a:rPr lang="fr-FR" sz="2400" b="1" spc="-5" dirty="0" smtClean="0">
                <a:latin typeface="Arial"/>
                <a:cs typeface="Arial"/>
              </a:rPr>
              <a:t> « environnemental » et décisionnel</a:t>
            </a:r>
            <a:endParaRPr sz="2400" dirty="0">
              <a:latin typeface="Arial"/>
              <a:cs typeface="Arial"/>
            </a:endParaRPr>
          </a:p>
        </p:txBody>
      </p:sp>
      <p:sp>
        <p:nvSpPr>
          <p:cNvPr id="15" name="object 10"/>
          <p:cNvSpPr/>
          <p:nvPr/>
        </p:nvSpPr>
        <p:spPr>
          <a:xfrm>
            <a:off x="0" y="1300130"/>
            <a:ext cx="639762" cy="4953000"/>
          </a:xfrm>
          <a:prstGeom prst="rect">
            <a:avLst/>
          </a:prstGeom>
          <a:blipFill>
            <a:blip r:embed="rId6" cstate="print"/>
            <a:stretch>
              <a:fillRect/>
            </a:stretch>
          </a:blipFill>
        </p:spPr>
        <p:txBody>
          <a:bodyPr wrap="square" lIns="0" tIns="0" rIns="0" bIns="0" rtlCol="0"/>
          <a:lstStyle/>
          <a:p>
            <a:endParaRPr/>
          </a:p>
        </p:txBody>
      </p:sp>
      <p:pic>
        <p:nvPicPr>
          <p:cNvPr id="1025" name="Picture 1" descr="Vers le niveau supérieu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19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p:nvPr/>
        </p:nvPicPr>
        <p:blipFill>
          <a:blip r:embed="rId8">
            <a:extLst>
              <a:ext uri="{28A0092B-C50C-407E-A947-70E740481C1C}">
                <a14:useLocalDpi xmlns:a14="http://schemas.microsoft.com/office/drawing/2010/main" val="0"/>
              </a:ext>
            </a:extLst>
          </a:blip>
          <a:stretch>
            <a:fillRect/>
          </a:stretch>
        </p:blipFill>
        <p:spPr>
          <a:xfrm>
            <a:off x="1691640" y="1778317"/>
            <a:ext cx="6842760" cy="4241483"/>
          </a:xfrm>
          <a:prstGeom prst="rect">
            <a:avLst/>
          </a:prstGeom>
        </p:spPr>
      </p:pic>
    </p:spTree>
    <p:extLst>
      <p:ext uri="{BB962C8B-B14F-4D97-AF65-F5344CB8AC3E}">
        <p14:creationId xmlns:p14="http://schemas.microsoft.com/office/powerpoint/2010/main" val="2552914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0999" y="990600"/>
            <a:ext cx="8153401" cy="1231106"/>
          </a:xfrm>
          <a:prstGeom prst="rect">
            <a:avLst/>
          </a:prstGeom>
        </p:spPr>
        <p:txBody>
          <a:bodyPr vert="horz" wrap="square" lIns="0" tIns="0" rIns="0" bIns="0" rtlCol="0">
            <a:spAutoFit/>
          </a:bodyPr>
          <a:lstStyle/>
          <a:p>
            <a:pPr marL="297180" algn="ctr">
              <a:spcBef>
                <a:spcPts val="5"/>
              </a:spcBef>
              <a:tabLst>
                <a:tab pos="640080" algn="l"/>
                <a:tab pos="640715" algn="l"/>
              </a:tabLst>
            </a:pPr>
            <a:endParaRPr lang="fr-FR" sz="2000" b="1" i="1" dirty="0" smtClean="0">
              <a:latin typeface="Georgia" panose="02040502050405020303" pitchFamily="18" charset="0"/>
            </a:endParaRPr>
          </a:p>
          <a:p>
            <a:pPr marL="640080" indent="-342900" algn="just">
              <a:spcBef>
                <a:spcPts val="5"/>
              </a:spcBef>
              <a:buFont typeface="Georgia"/>
              <a:buChar char="•"/>
              <a:tabLst>
                <a:tab pos="640080" algn="l"/>
                <a:tab pos="640715" algn="l"/>
              </a:tabLst>
            </a:pPr>
            <a:r>
              <a:rPr lang="fr-FR" sz="2000" b="1" i="1" dirty="0" smtClean="0">
                <a:latin typeface="Georgia" panose="02040502050405020303" pitchFamily="18" charset="0"/>
              </a:rPr>
              <a:t>Rapports analytique</a:t>
            </a:r>
          </a:p>
          <a:p>
            <a:pPr marL="640080" indent="-342900" algn="just">
              <a:spcBef>
                <a:spcPts val="5"/>
              </a:spcBef>
              <a:buFont typeface="Georgia"/>
              <a:buChar char="•"/>
              <a:tabLst>
                <a:tab pos="640080" algn="l"/>
                <a:tab pos="640715" algn="l"/>
              </a:tabLst>
            </a:pPr>
            <a:endParaRPr lang="fr-FR" sz="2000" b="1" i="1" dirty="0" smtClean="0">
              <a:latin typeface="Georgia" panose="02040502050405020303" pitchFamily="18" charset="0"/>
            </a:endParaRPr>
          </a:p>
          <a:p>
            <a:pPr marL="640080" indent="-342900" algn="just">
              <a:spcBef>
                <a:spcPts val="5"/>
              </a:spcBef>
              <a:buFont typeface="Georgia"/>
              <a:buChar char="•"/>
              <a:tabLst>
                <a:tab pos="640080" algn="l"/>
                <a:tab pos="640715" algn="l"/>
              </a:tabLst>
            </a:pPr>
            <a:endParaRPr lang="fr-FR" sz="2000" i="1" dirty="0">
              <a:latin typeface="Georgia" panose="02040502050405020303" pitchFamily="18" charset="0"/>
            </a:endParaRPr>
          </a:p>
        </p:txBody>
      </p:sp>
      <p:sp>
        <p:nvSpPr>
          <p:cNvPr id="6" name="object 6"/>
          <p:cNvSpPr/>
          <p:nvPr/>
        </p:nvSpPr>
        <p:spPr>
          <a:xfrm>
            <a:off x="224027" y="301752"/>
            <a:ext cx="6993635" cy="46634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2587" y="256031"/>
            <a:ext cx="1990344" cy="643128"/>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83565" y="38100"/>
            <a:ext cx="8576868" cy="653128"/>
          </a:xfrm>
          <a:prstGeom prst="rect">
            <a:avLst/>
          </a:prstGeom>
        </p:spPr>
        <p:txBody>
          <a:bodyPr vert="horz" wrap="square" lIns="0" tIns="281051" rIns="0" bIns="0" rtlCol="0">
            <a:spAutoFit/>
          </a:bodyPr>
          <a:lstStyle/>
          <a:p>
            <a:pPr marL="33020">
              <a:lnSpc>
                <a:spcPct val="100000"/>
              </a:lnSpc>
            </a:pPr>
            <a:r>
              <a:rPr lang="fr-FR" sz="2400" b="1" spc="-5" dirty="0" err="1" smtClean="0">
                <a:latin typeface="Arial"/>
                <a:cs typeface="Arial"/>
              </a:rPr>
              <a:t>Reporting</a:t>
            </a:r>
            <a:r>
              <a:rPr lang="fr-FR" sz="2400" b="1" spc="-5" dirty="0" smtClean="0">
                <a:latin typeface="Arial"/>
                <a:cs typeface="Arial"/>
              </a:rPr>
              <a:t> « environnemental » et décisionnel</a:t>
            </a:r>
            <a:endParaRPr sz="2400" dirty="0">
              <a:latin typeface="Arial"/>
              <a:cs typeface="Arial"/>
            </a:endParaRPr>
          </a:p>
        </p:txBody>
      </p:sp>
      <p:sp>
        <p:nvSpPr>
          <p:cNvPr id="15" name="object 10"/>
          <p:cNvSpPr/>
          <p:nvPr/>
        </p:nvSpPr>
        <p:spPr>
          <a:xfrm>
            <a:off x="0" y="1300130"/>
            <a:ext cx="639762" cy="4953000"/>
          </a:xfrm>
          <a:prstGeom prst="rect">
            <a:avLst/>
          </a:prstGeom>
          <a:blipFill>
            <a:blip r:embed="rId6" cstate="print"/>
            <a:stretch>
              <a:fillRect/>
            </a:stretch>
          </a:blipFill>
        </p:spPr>
        <p:txBody>
          <a:bodyPr wrap="square" lIns="0" tIns="0" rIns="0" bIns="0" rtlCol="0"/>
          <a:lstStyle/>
          <a:p>
            <a:endParaRPr/>
          </a:p>
        </p:txBody>
      </p:sp>
      <p:pic>
        <p:nvPicPr>
          <p:cNvPr id="1025" name="Picture 1" descr="Vers le niveau supérieu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19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p:nvPr/>
        </p:nvPicPr>
        <p:blipFill>
          <a:blip r:embed="rId8">
            <a:extLst>
              <a:ext uri="{28A0092B-C50C-407E-A947-70E740481C1C}">
                <a14:useLocalDpi xmlns:a14="http://schemas.microsoft.com/office/drawing/2010/main" val="0"/>
              </a:ext>
            </a:extLst>
          </a:blip>
          <a:stretch>
            <a:fillRect/>
          </a:stretch>
        </p:blipFill>
        <p:spPr>
          <a:xfrm>
            <a:off x="1691640" y="1595437"/>
            <a:ext cx="6842760" cy="4657693"/>
          </a:xfrm>
          <a:prstGeom prst="rect">
            <a:avLst/>
          </a:prstGeom>
        </p:spPr>
      </p:pic>
    </p:spTree>
    <p:extLst>
      <p:ext uri="{BB962C8B-B14F-4D97-AF65-F5344CB8AC3E}">
        <p14:creationId xmlns:p14="http://schemas.microsoft.com/office/powerpoint/2010/main" val="3144517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0999" y="990600"/>
            <a:ext cx="8153401" cy="1231106"/>
          </a:xfrm>
          <a:prstGeom prst="rect">
            <a:avLst/>
          </a:prstGeom>
        </p:spPr>
        <p:txBody>
          <a:bodyPr vert="horz" wrap="square" lIns="0" tIns="0" rIns="0" bIns="0" rtlCol="0">
            <a:spAutoFit/>
          </a:bodyPr>
          <a:lstStyle/>
          <a:p>
            <a:pPr marL="297180" algn="ctr">
              <a:spcBef>
                <a:spcPts val="5"/>
              </a:spcBef>
              <a:tabLst>
                <a:tab pos="640080" algn="l"/>
                <a:tab pos="640715" algn="l"/>
              </a:tabLst>
            </a:pPr>
            <a:endParaRPr lang="fr-FR" sz="2000" b="1" i="1" dirty="0" smtClean="0">
              <a:latin typeface="Georgia" panose="02040502050405020303" pitchFamily="18" charset="0"/>
            </a:endParaRPr>
          </a:p>
          <a:p>
            <a:pPr marL="640080" indent="-342900" algn="just">
              <a:spcBef>
                <a:spcPts val="5"/>
              </a:spcBef>
              <a:buFont typeface="Georgia"/>
              <a:buChar char="•"/>
              <a:tabLst>
                <a:tab pos="640080" algn="l"/>
                <a:tab pos="640715" algn="l"/>
              </a:tabLst>
            </a:pPr>
            <a:r>
              <a:rPr lang="fr-FR" sz="2000" b="1" i="1" dirty="0" smtClean="0">
                <a:latin typeface="Georgia" panose="02040502050405020303" pitchFamily="18" charset="0"/>
              </a:rPr>
              <a:t>Rapport multidimensionnelle</a:t>
            </a:r>
          </a:p>
          <a:p>
            <a:pPr marL="640080" indent="-342900" algn="just">
              <a:spcBef>
                <a:spcPts val="5"/>
              </a:spcBef>
              <a:buFont typeface="Georgia"/>
              <a:buChar char="•"/>
              <a:tabLst>
                <a:tab pos="640080" algn="l"/>
                <a:tab pos="640715" algn="l"/>
              </a:tabLst>
            </a:pPr>
            <a:endParaRPr lang="fr-FR" sz="2000" b="1" i="1" dirty="0" smtClean="0">
              <a:latin typeface="Georgia" panose="02040502050405020303" pitchFamily="18" charset="0"/>
            </a:endParaRPr>
          </a:p>
          <a:p>
            <a:pPr marL="640080" indent="-342900" algn="just">
              <a:spcBef>
                <a:spcPts val="5"/>
              </a:spcBef>
              <a:buFont typeface="Georgia"/>
              <a:buChar char="•"/>
              <a:tabLst>
                <a:tab pos="640080" algn="l"/>
                <a:tab pos="640715" algn="l"/>
              </a:tabLst>
            </a:pPr>
            <a:endParaRPr lang="fr-FR" sz="2000" i="1" dirty="0">
              <a:latin typeface="Georgia" panose="02040502050405020303" pitchFamily="18" charset="0"/>
            </a:endParaRPr>
          </a:p>
        </p:txBody>
      </p:sp>
      <p:sp>
        <p:nvSpPr>
          <p:cNvPr id="6" name="object 6"/>
          <p:cNvSpPr/>
          <p:nvPr/>
        </p:nvSpPr>
        <p:spPr>
          <a:xfrm>
            <a:off x="224027" y="301752"/>
            <a:ext cx="6993635" cy="46634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2587" y="256031"/>
            <a:ext cx="1990344" cy="643128"/>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83565" y="38100"/>
            <a:ext cx="8576868" cy="653128"/>
          </a:xfrm>
          <a:prstGeom prst="rect">
            <a:avLst/>
          </a:prstGeom>
        </p:spPr>
        <p:txBody>
          <a:bodyPr vert="horz" wrap="square" lIns="0" tIns="281051" rIns="0" bIns="0" rtlCol="0">
            <a:spAutoFit/>
          </a:bodyPr>
          <a:lstStyle/>
          <a:p>
            <a:pPr marL="33020">
              <a:lnSpc>
                <a:spcPct val="100000"/>
              </a:lnSpc>
            </a:pPr>
            <a:r>
              <a:rPr lang="fr-FR" sz="2400" b="1" spc="-5" dirty="0" err="1" smtClean="0">
                <a:latin typeface="Arial"/>
                <a:cs typeface="Arial"/>
              </a:rPr>
              <a:t>Reporting</a:t>
            </a:r>
            <a:r>
              <a:rPr lang="fr-FR" sz="2400" b="1" spc="-5" dirty="0" smtClean="0">
                <a:latin typeface="Arial"/>
                <a:cs typeface="Arial"/>
              </a:rPr>
              <a:t> « environnemental » et décisionnel</a:t>
            </a:r>
            <a:endParaRPr sz="2400" dirty="0">
              <a:latin typeface="Arial"/>
              <a:cs typeface="Arial"/>
            </a:endParaRPr>
          </a:p>
        </p:txBody>
      </p:sp>
      <p:sp>
        <p:nvSpPr>
          <p:cNvPr id="15" name="object 10"/>
          <p:cNvSpPr/>
          <p:nvPr/>
        </p:nvSpPr>
        <p:spPr>
          <a:xfrm>
            <a:off x="0" y="1300130"/>
            <a:ext cx="639762" cy="4953000"/>
          </a:xfrm>
          <a:prstGeom prst="rect">
            <a:avLst/>
          </a:prstGeom>
          <a:blipFill>
            <a:blip r:embed="rId6" cstate="print"/>
            <a:stretch>
              <a:fillRect/>
            </a:stretch>
          </a:blipFill>
        </p:spPr>
        <p:txBody>
          <a:bodyPr wrap="square" lIns="0" tIns="0" rIns="0" bIns="0" rtlCol="0"/>
          <a:lstStyle/>
          <a:p>
            <a:endParaRPr/>
          </a:p>
        </p:txBody>
      </p:sp>
      <p:pic>
        <p:nvPicPr>
          <p:cNvPr id="1025" name="Picture 1" descr="Vers le niveau supérieu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19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p:nvPr/>
        </p:nvPicPr>
        <p:blipFill>
          <a:blip r:embed="rId8" cstate="print">
            <a:extLst>
              <a:ext uri="{28A0092B-C50C-407E-A947-70E740481C1C}">
                <a14:useLocalDpi xmlns:a14="http://schemas.microsoft.com/office/drawing/2010/main" val="0"/>
              </a:ext>
            </a:extLst>
          </a:blip>
          <a:stretch>
            <a:fillRect/>
          </a:stretch>
        </p:blipFill>
        <p:spPr>
          <a:xfrm>
            <a:off x="1691640" y="1927860"/>
            <a:ext cx="6995160" cy="4549140"/>
          </a:xfrm>
          <a:prstGeom prst="rect">
            <a:avLst/>
          </a:prstGeom>
        </p:spPr>
      </p:pic>
    </p:spTree>
    <p:extLst>
      <p:ext uri="{BB962C8B-B14F-4D97-AF65-F5344CB8AC3E}">
        <p14:creationId xmlns:p14="http://schemas.microsoft.com/office/powerpoint/2010/main" val="51416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216024" y="3522790"/>
            <a:ext cx="8153401" cy="4924425"/>
          </a:xfrm>
          <a:prstGeom prst="rect">
            <a:avLst/>
          </a:prstGeom>
        </p:spPr>
        <p:txBody>
          <a:bodyPr vert="horz" wrap="square" lIns="0" tIns="0" rIns="0" bIns="0" rtlCol="0">
            <a:spAutoFit/>
          </a:bodyPr>
          <a:lstStyle/>
          <a:p>
            <a:pPr marL="297180" algn="ctr">
              <a:spcBef>
                <a:spcPts val="5"/>
              </a:spcBef>
              <a:tabLst>
                <a:tab pos="640080" algn="l"/>
                <a:tab pos="640715" algn="l"/>
              </a:tabLst>
            </a:pPr>
            <a:endParaRPr lang="fr-FR" sz="2000" b="1" i="1" dirty="0" smtClean="0">
              <a:latin typeface="Georgia" panose="02040502050405020303" pitchFamily="18" charset="0"/>
            </a:endParaRPr>
          </a:p>
          <a:p>
            <a:pPr marL="640080" indent="-342900" algn="just">
              <a:spcBef>
                <a:spcPts val="5"/>
              </a:spcBef>
              <a:buFont typeface="Georgia"/>
              <a:buChar char="•"/>
              <a:tabLst>
                <a:tab pos="640080" algn="l"/>
                <a:tab pos="640715" algn="l"/>
              </a:tabLst>
            </a:pPr>
            <a:endParaRPr lang="fr-FR" sz="2000" b="1" i="1" dirty="0" smtClean="0">
              <a:latin typeface="Georgia" panose="02040502050405020303" pitchFamily="18" charset="0"/>
            </a:endParaRPr>
          </a:p>
          <a:p>
            <a:pPr marL="640080" indent="-342900" algn="just">
              <a:spcBef>
                <a:spcPts val="5"/>
              </a:spcBef>
              <a:buFont typeface="Georgia"/>
              <a:buChar char="•"/>
              <a:tabLst>
                <a:tab pos="640080" algn="l"/>
                <a:tab pos="640715" algn="l"/>
              </a:tabLst>
            </a:pPr>
            <a:endParaRPr lang="fr-FR" sz="2000" b="1" i="1" dirty="0">
              <a:latin typeface="Georgia" panose="02040502050405020303" pitchFamily="18" charset="0"/>
            </a:endParaRPr>
          </a:p>
          <a:p>
            <a:pPr marL="640080" indent="-342900" algn="just">
              <a:spcBef>
                <a:spcPts val="5"/>
              </a:spcBef>
              <a:buFont typeface="Georgia"/>
              <a:buChar char="•"/>
              <a:tabLst>
                <a:tab pos="640080" algn="l"/>
                <a:tab pos="640715" algn="l"/>
              </a:tabLst>
            </a:pPr>
            <a:endParaRPr lang="fr-FR" sz="2000" b="1" i="1" dirty="0" smtClean="0">
              <a:latin typeface="Georgia" panose="02040502050405020303" pitchFamily="18" charset="0"/>
            </a:endParaRPr>
          </a:p>
          <a:p>
            <a:pPr marL="640080" indent="-342900" algn="just">
              <a:spcBef>
                <a:spcPts val="5"/>
              </a:spcBef>
              <a:buFont typeface="Georgia"/>
              <a:buChar char="•"/>
              <a:tabLst>
                <a:tab pos="640080" algn="l"/>
                <a:tab pos="640715" algn="l"/>
              </a:tabLst>
            </a:pPr>
            <a:endParaRPr lang="fr-FR" sz="2000" b="1" i="1" dirty="0">
              <a:latin typeface="Georgia" panose="02040502050405020303" pitchFamily="18" charset="0"/>
            </a:endParaRPr>
          </a:p>
          <a:p>
            <a:pPr marL="640080" indent="-342900" algn="just">
              <a:spcBef>
                <a:spcPts val="5"/>
              </a:spcBef>
              <a:buFont typeface="Georgia"/>
              <a:buChar char="•"/>
              <a:tabLst>
                <a:tab pos="640080" algn="l"/>
                <a:tab pos="640715" algn="l"/>
              </a:tabLst>
            </a:pPr>
            <a:endParaRPr lang="fr-FR" sz="2000" b="1" i="1" dirty="0" smtClean="0">
              <a:latin typeface="Georgia" panose="02040502050405020303" pitchFamily="18" charset="0"/>
            </a:endParaRPr>
          </a:p>
          <a:p>
            <a:pPr marL="640080" indent="-342900" algn="just">
              <a:spcBef>
                <a:spcPts val="5"/>
              </a:spcBef>
              <a:buFont typeface="Georgia"/>
              <a:buChar char="•"/>
              <a:tabLst>
                <a:tab pos="640080" algn="l"/>
                <a:tab pos="640715" algn="l"/>
              </a:tabLst>
            </a:pPr>
            <a:endParaRPr lang="fr-FR" sz="2000" b="1" i="1" dirty="0" smtClean="0">
              <a:latin typeface="Georgia" panose="02040502050405020303" pitchFamily="18" charset="0"/>
            </a:endParaRPr>
          </a:p>
          <a:p>
            <a:pPr marL="640080" indent="-342900" algn="just">
              <a:spcBef>
                <a:spcPts val="5"/>
              </a:spcBef>
              <a:buFont typeface="Georgia"/>
              <a:buChar char="•"/>
              <a:tabLst>
                <a:tab pos="640080" algn="l"/>
                <a:tab pos="640715" algn="l"/>
              </a:tabLst>
            </a:pPr>
            <a:endParaRPr lang="fr-FR" sz="2000" b="1" i="1" dirty="0">
              <a:latin typeface="Georgia" panose="02040502050405020303" pitchFamily="18" charset="0"/>
            </a:endParaRPr>
          </a:p>
          <a:p>
            <a:pPr marL="640080" indent="-342900" algn="just">
              <a:spcBef>
                <a:spcPts val="5"/>
              </a:spcBef>
              <a:buFont typeface="Georgia"/>
              <a:buChar char="•"/>
              <a:tabLst>
                <a:tab pos="640080" algn="l"/>
                <a:tab pos="640715" algn="l"/>
              </a:tabLst>
            </a:pPr>
            <a:endParaRPr lang="fr-FR" sz="2000" b="1" i="1" dirty="0" smtClean="0">
              <a:latin typeface="Georgia" panose="02040502050405020303" pitchFamily="18" charset="0"/>
            </a:endParaRPr>
          </a:p>
          <a:p>
            <a:pPr marL="640080" indent="-342900" algn="just">
              <a:spcBef>
                <a:spcPts val="5"/>
              </a:spcBef>
              <a:buFont typeface="Georgia"/>
              <a:buChar char="•"/>
              <a:tabLst>
                <a:tab pos="640080" algn="l"/>
                <a:tab pos="640715" algn="l"/>
              </a:tabLst>
            </a:pPr>
            <a:endParaRPr lang="fr-FR" sz="2000" b="1" i="1" dirty="0" smtClean="0">
              <a:latin typeface="Georgia" panose="02040502050405020303" pitchFamily="18" charset="0"/>
            </a:endParaRPr>
          </a:p>
          <a:p>
            <a:pPr marL="640080" indent="-342900" algn="just">
              <a:spcBef>
                <a:spcPts val="5"/>
              </a:spcBef>
              <a:buFont typeface="Georgia"/>
              <a:buChar char="•"/>
              <a:tabLst>
                <a:tab pos="640080" algn="l"/>
                <a:tab pos="640715" algn="l"/>
              </a:tabLst>
            </a:pPr>
            <a:r>
              <a:rPr lang="fr-FR" sz="2000" b="1" i="1" dirty="0" smtClean="0">
                <a:latin typeface="Georgia" panose="02040502050405020303" pitchFamily="18" charset="0"/>
              </a:rPr>
              <a:t>Carte SIG</a:t>
            </a:r>
          </a:p>
          <a:p>
            <a:pPr marL="640080" indent="-342900" algn="just">
              <a:spcBef>
                <a:spcPts val="5"/>
              </a:spcBef>
              <a:buFont typeface="Georgia"/>
              <a:buChar char="•"/>
              <a:tabLst>
                <a:tab pos="640080" algn="l"/>
                <a:tab pos="640715" algn="l"/>
              </a:tabLst>
            </a:pPr>
            <a:endParaRPr lang="fr-FR" sz="2000" b="1" i="1" dirty="0" smtClean="0">
              <a:latin typeface="Georgia" panose="02040502050405020303" pitchFamily="18" charset="0"/>
            </a:endParaRPr>
          </a:p>
          <a:p>
            <a:pPr marL="640080" indent="-342900" algn="just">
              <a:spcBef>
                <a:spcPts val="5"/>
              </a:spcBef>
              <a:buFont typeface="Georgia"/>
              <a:buChar char="•"/>
              <a:tabLst>
                <a:tab pos="640080" algn="l"/>
                <a:tab pos="640715" algn="l"/>
              </a:tabLst>
            </a:pPr>
            <a:endParaRPr lang="fr-FR" sz="2000" i="1" dirty="0" smtClean="0">
              <a:latin typeface="Georgia" panose="02040502050405020303" pitchFamily="18" charset="0"/>
            </a:endParaRPr>
          </a:p>
          <a:p>
            <a:pPr marL="640080" indent="-342900" algn="just">
              <a:spcBef>
                <a:spcPts val="5"/>
              </a:spcBef>
              <a:buFont typeface="Georgia"/>
              <a:buChar char="•"/>
              <a:tabLst>
                <a:tab pos="640080" algn="l"/>
                <a:tab pos="640715" algn="l"/>
              </a:tabLst>
            </a:pPr>
            <a:endParaRPr lang="fr-FR" sz="2000" i="1" dirty="0">
              <a:latin typeface="Georgia" panose="02040502050405020303" pitchFamily="18" charset="0"/>
            </a:endParaRPr>
          </a:p>
          <a:p>
            <a:pPr marL="640080" indent="-342900" algn="just">
              <a:spcBef>
                <a:spcPts val="5"/>
              </a:spcBef>
              <a:buFont typeface="Georgia"/>
              <a:buChar char="•"/>
              <a:tabLst>
                <a:tab pos="640080" algn="l"/>
                <a:tab pos="640715" algn="l"/>
              </a:tabLst>
            </a:pPr>
            <a:endParaRPr lang="fr-FR" sz="2000" i="1" dirty="0" smtClean="0">
              <a:latin typeface="Georgia" panose="02040502050405020303" pitchFamily="18" charset="0"/>
            </a:endParaRPr>
          </a:p>
          <a:p>
            <a:pPr marL="640080" indent="-342900" algn="just">
              <a:spcBef>
                <a:spcPts val="5"/>
              </a:spcBef>
              <a:buFont typeface="Georgia"/>
              <a:buChar char="•"/>
              <a:tabLst>
                <a:tab pos="640080" algn="l"/>
                <a:tab pos="640715" algn="l"/>
              </a:tabLst>
            </a:pPr>
            <a:endParaRPr lang="fr-FR" sz="2000" i="1" dirty="0">
              <a:latin typeface="Georgia" panose="02040502050405020303" pitchFamily="18" charset="0"/>
            </a:endParaRPr>
          </a:p>
        </p:txBody>
      </p:sp>
      <p:sp>
        <p:nvSpPr>
          <p:cNvPr id="6" name="object 6"/>
          <p:cNvSpPr/>
          <p:nvPr/>
        </p:nvSpPr>
        <p:spPr>
          <a:xfrm>
            <a:off x="224027" y="301752"/>
            <a:ext cx="6993635" cy="46634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2587" y="256031"/>
            <a:ext cx="1990344" cy="643128"/>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83565" y="38100"/>
            <a:ext cx="8576868" cy="653128"/>
          </a:xfrm>
          <a:prstGeom prst="rect">
            <a:avLst/>
          </a:prstGeom>
        </p:spPr>
        <p:txBody>
          <a:bodyPr vert="horz" wrap="square" lIns="0" tIns="281051" rIns="0" bIns="0" rtlCol="0">
            <a:spAutoFit/>
          </a:bodyPr>
          <a:lstStyle/>
          <a:p>
            <a:pPr marL="33020">
              <a:lnSpc>
                <a:spcPct val="100000"/>
              </a:lnSpc>
            </a:pPr>
            <a:r>
              <a:rPr lang="fr-FR" sz="2400" b="1" spc="-5" dirty="0" err="1" smtClean="0">
                <a:latin typeface="Arial"/>
                <a:cs typeface="Arial"/>
              </a:rPr>
              <a:t>Reporting</a:t>
            </a:r>
            <a:r>
              <a:rPr lang="fr-FR" sz="2400" b="1" spc="-5" dirty="0" smtClean="0">
                <a:latin typeface="Arial"/>
                <a:cs typeface="Arial"/>
              </a:rPr>
              <a:t> « environnemental » et décisionnel</a:t>
            </a:r>
            <a:endParaRPr sz="2400" dirty="0">
              <a:latin typeface="Arial"/>
              <a:cs typeface="Arial"/>
            </a:endParaRPr>
          </a:p>
        </p:txBody>
      </p:sp>
      <p:sp>
        <p:nvSpPr>
          <p:cNvPr id="15" name="object 10"/>
          <p:cNvSpPr/>
          <p:nvPr/>
        </p:nvSpPr>
        <p:spPr>
          <a:xfrm>
            <a:off x="0" y="1300130"/>
            <a:ext cx="639762" cy="4953000"/>
          </a:xfrm>
          <a:prstGeom prst="rect">
            <a:avLst/>
          </a:prstGeom>
          <a:blipFill>
            <a:blip r:embed="rId6" cstate="print"/>
            <a:stretch>
              <a:fillRect/>
            </a:stretch>
          </a:blipFill>
        </p:spPr>
        <p:txBody>
          <a:bodyPr wrap="square" lIns="0" tIns="0" rIns="0" bIns="0" rtlCol="0"/>
          <a:lstStyle/>
          <a:p>
            <a:endParaRPr/>
          </a:p>
        </p:txBody>
      </p:sp>
      <p:pic>
        <p:nvPicPr>
          <p:cNvPr id="1025" name="Picture 1" descr="Vers le niveau supérieu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19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istoire-geographie.ac-dijon.fr/SIG/Carto/sig/images/geocli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1266952"/>
            <a:ext cx="7315200" cy="5084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61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pic>
        <p:nvPicPr>
          <p:cNvPr id="4" name="Image 3"/>
          <p:cNvPicPr>
            <a:picLocks noChangeAspect="1"/>
          </p:cNvPicPr>
          <p:nvPr/>
        </p:nvPicPr>
        <p:blipFill rotWithShape="1">
          <a:blip r:embed="rId2"/>
          <a:srcRect l="19048" t="8857" r="20000" b="8095"/>
          <a:stretch/>
        </p:blipFill>
        <p:spPr>
          <a:xfrm>
            <a:off x="0" y="38101"/>
            <a:ext cx="9144000" cy="6819900"/>
          </a:xfrm>
          <a:prstGeom prst="rect">
            <a:avLst/>
          </a:prstGeom>
        </p:spPr>
      </p:pic>
    </p:spTree>
    <p:extLst>
      <p:ext uri="{BB962C8B-B14F-4D97-AF65-F5344CB8AC3E}">
        <p14:creationId xmlns:p14="http://schemas.microsoft.com/office/powerpoint/2010/main" val="4230433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pic>
        <p:nvPicPr>
          <p:cNvPr id="4" name="Picture 2"/>
          <p:cNvPicPr>
            <a:picLocks noChangeAspect="1"/>
          </p:cNvPicPr>
          <p:nvPr/>
        </p:nvPicPr>
        <p:blipFill>
          <a:blip r:embed="rId2"/>
          <a:srcRect/>
          <a:stretch>
            <a:fillRect/>
          </a:stretch>
        </p:blipFill>
        <p:spPr>
          <a:xfrm>
            <a:off x="0" y="814386"/>
            <a:ext cx="9144000" cy="6119814"/>
          </a:xfrm>
          <a:prstGeom prst="rect">
            <a:avLst/>
          </a:prstGeom>
          <a:noFill/>
          <a:ln>
            <a:noFill/>
          </a:ln>
        </p:spPr>
      </p:pic>
      <p:sp>
        <p:nvSpPr>
          <p:cNvPr id="5" name="object 2"/>
          <p:cNvSpPr/>
          <p:nvPr/>
        </p:nvSpPr>
        <p:spPr>
          <a:xfrm>
            <a:off x="0" y="0"/>
            <a:ext cx="9144000" cy="10033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63892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a:xfrm>
            <a:off x="639762" y="1219201"/>
            <a:ext cx="8351838" cy="5201424"/>
          </a:xfrm>
        </p:spPr>
        <p:txBody>
          <a:bodyPr/>
          <a:lstStyle/>
          <a:p>
            <a:r>
              <a:rPr lang="fr-FR" sz="2000" b="1" dirty="0" smtClean="0"/>
              <a:t>L'IRIS</a:t>
            </a:r>
            <a:r>
              <a:rPr lang="fr-FR" sz="2000" dirty="0" smtClean="0"/>
              <a:t> (</a:t>
            </a:r>
            <a:r>
              <a:rPr lang="fr-FR" sz="2000" i="1" dirty="0" err="1" smtClean="0"/>
              <a:t>Indicator</a:t>
            </a:r>
            <a:r>
              <a:rPr lang="fr-FR" sz="2000" i="1" dirty="0" smtClean="0"/>
              <a:t> </a:t>
            </a:r>
            <a:r>
              <a:rPr lang="fr-FR" sz="2000" i="1" dirty="0" err="1" smtClean="0"/>
              <a:t>Reporting</a:t>
            </a:r>
            <a:r>
              <a:rPr lang="fr-FR" sz="2000" i="1" dirty="0" smtClean="0"/>
              <a:t> Information System</a:t>
            </a:r>
            <a:r>
              <a:rPr lang="fr-FR" sz="2000" dirty="0" smtClean="0"/>
              <a:t>) </a:t>
            </a:r>
            <a:r>
              <a:rPr lang="fr-FR" sz="2000" dirty="0"/>
              <a:t>est une automatisation de flux de travail basé sur la technologie web, il intègre un système d’aide à la décision et de partage des connaissances et d’informations environnementales reparties suivant un système d’indicateurs. Il comprend :</a:t>
            </a:r>
          </a:p>
          <a:p>
            <a:r>
              <a:rPr lang="fr-FR" sz="2000" dirty="0"/>
              <a:t> </a:t>
            </a:r>
          </a:p>
          <a:p>
            <a:pPr marL="285750" lvl="0" indent="-285750">
              <a:buFont typeface="Arial" panose="020B0604020202020204" pitchFamily="34" charset="0"/>
              <a:buChar char="•"/>
            </a:pPr>
            <a:r>
              <a:rPr lang="fr-FR" sz="2000" dirty="0"/>
              <a:t>les données de surveillance et de lecture des informations statistiques provenant de sources multiples</a:t>
            </a:r>
          </a:p>
          <a:p>
            <a:pPr marL="285750" indent="-285750">
              <a:buFont typeface="Arial" panose="020B0604020202020204" pitchFamily="34" charset="0"/>
              <a:buChar char="•"/>
            </a:pPr>
            <a:r>
              <a:rPr lang="fr-FR" sz="2000" dirty="0" smtClean="0"/>
              <a:t>la </a:t>
            </a:r>
            <a:r>
              <a:rPr lang="fr-FR" sz="2000" dirty="0"/>
              <a:t>possibilité de créer et utiliser des formules pour calculer les valeurs des indicateurs</a:t>
            </a:r>
          </a:p>
          <a:p>
            <a:pPr marL="285750" indent="-285750">
              <a:buFont typeface="Arial" panose="020B0604020202020204" pitchFamily="34" charset="0"/>
              <a:buChar char="•"/>
            </a:pPr>
            <a:r>
              <a:rPr lang="fr-FR" sz="2000" dirty="0" smtClean="0"/>
              <a:t>un </a:t>
            </a:r>
            <a:r>
              <a:rPr lang="fr-FR" sz="2000" dirty="0"/>
              <a:t>espace fournissant des récits d'experts pour expliquer les instances de l'indicateur</a:t>
            </a:r>
          </a:p>
          <a:p>
            <a:pPr marL="285750" lvl="0" indent="-285750">
              <a:buFont typeface="Arial" panose="020B0604020202020204" pitchFamily="34" charset="0"/>
              <a:buChar char="•"/>
            </a:pPr>
            <a:r>
              <a:rPr lang="fr-FR" sz="2000" dirty="0" smtClean="0"/>
              <a:t>plusieurs </a:t>
            </a:r>
            <a:r>
              <a:rPr lang="fr-FR" sz="2000" dirty="0"/>
              <a:t>tableaux de bord des instances d'indicateurs pour les décideurs</a:t>
            </a:r>
          </a:p>
          <a:p>
            <a:pPr marL="285750" lvl="0" indent="-285750">
              <a:buFont typeface="Arial" panose="020B0604020202020204" pitchFamily="34" charset="0"/>
              <a:buChar char="•"/>
            </a:pPr>
            <a:r>
              <a:rPr lang="fr-FR" sz="2000" dirty="0" smtClean="0"/>
              <a:t>le </a:t>
            </a:r>
            <a:r>
              <a:rPr lang="fr-FR" sz="2000" dirty="0"/>
              <a:t>partage de l'information environnementale basée sur des indicateurs multiples groupes d'intervenants au moyen de rapports sur l'état de l'environnement</a:t>
            </a:r>
          </a:p>
          <a:p>
            <a:pPr marL="285750" lvl="0" indent="-285750">
              <a:buFont typeface="Arial" panose="020B0604020202020204" pitchFamily="34" charset="0"/>
              <a:buChar char="•"/>
            </a:pPr>
            <a:r>
              <a:rPr lang="fr-FR" sz="2000" dirty="0" smtClean="0"/>
              <a:t>le </a:t>
            </a:r>
            <a:r>
              <a:rPr lang="fr-FR" sz="2000" dirty="0"/>
              <a:t>partage des ressources, les meilleures pratiques et les expériences dans le domaine de l'information fondée sur des indicateurs</a:t>
            </a:r>
          </a:p>
          <a:p>
            <a:endParaRPr lang="fr-FR" dirty="0"/>
          </a:p>
        </p:txBody>
      </p:sp>
      <p:sp>
        <p:nvSpPr>
          <p:cNvPr id="4" name="object 2"/>
          <p:cNvSpPr/>
          <p:nvPr/>
        </p:nvSpPr>
        <p:spPr>
          <a:xfrm>
            <a:off x="0" y="0"/>
            <a:ext cx="9144000" cy="1003300"/>
          </a:xfrm>
          <a:prstGeom prst="rect">
            <a:avLst/>
          </a:prstGeom>
          <a:blipFill>
            <a:blip r:embed="rId2" cstate="print"/>
            <a:stretch>
              <a:fillRect/>
            </a:stretch>
          </a:blipFill>
        </p:spPr>
        <p:txBody>
          <a:bodyPr wrap="square" lIns="0" tIns="0" rIns="0" bIns="0" rtlCol="0"/>
          <a:lstStyle/>
          <a:p>
            <a:endParaRPr/>
          </a:p>
        </p:txBody>
      </p:sp>
      <p:sp>
        <p:nvSpPr>
          <p:cNvPr id="5" name="object 10"/>
          <p:cNvSpPr txBox="1">
            <a:spLocks/>
          </p:cNvSpPr>
          <p:nvPr/>
        </p:nvSpPr>
        <p:spPr>
          <a:xfrm>
            <a:off x="283565" y="38100"/>
            <a:ext cx="8576868" cy="533094"/>
          </a:xfrm>
          <a:prstGeom prst="rect">
            <a:avLst/>
          </a:prstGeom>
        </p:spPr>
        <p:txBody>
          <a:bodyPr vert="horz" wrap="square" lIns="0" tIns="162178" rIns="0" bIns="0" rtlCol="0">
            <a:spAutoFit/>
          </a:bodyPr>
          <a:lstStyle>
            <a:lvl1pPr>
              <a:defRPr sz="2800" b="0" i="0">
                <a:solidFill>
                  <a:schemeClr val="bg1"/>
                </a:solidFill>
                <a:latin typeface="Georgia"/>
                <a:ea typeface="+mj-ea"/>
                <a:cs typeface="Georgia"/>
              </a:defRPr>
            </a:lvl1pPr>
          </a:lstStyle>
          <a:p>
            <a:pPr marL="450850"/>
            <a:r>
              <a:rPr lang="fr-FR" sz="2400" kern="0"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LE SYSTÈME IRIS</a:t>
            </a:r>
            <a:endParaRPr lang="fr-FR" sz="2400" kern="0"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6" name="object 10"/>
          <p:cNvSpPr/>
          <p:nvPr/>
        </p:nvSpPr>
        <p:spPr>
          <a:xfrm>
            <a:off x="0" y="1300130"/>
            <a:ext cx="639762" cy="4953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55033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57200" y="1190503"/>
            <a:ext cx="8185150" cy="5101397"/>
          </a:xfrm>
          <a:prstGeom prst="rect">
            <a:avLst/>
          </a:prstGeom>
        </p:spPr>
        <p:txBody>
          <a:bodyPr vert="horz" wrap="square" lIns="0" tIns="0" rIns="0" bIns="0" rtlCol="0">
            <a:spAutoFit/>
          </a:bodyPr>
          <a:lstStyle/>
          <a:p>
            <a:pPr>
              <a:lnSpc>
                <a:spcPct val="100000"/>
              </a:lnSpc>
              <a:spcBef>
                <a:spcPts val="50"/>
              </a:spcBef>
            </a:pPr>
            <a:endParaRPr sz="2150" dirty="0">
              <a:latin typeface="Times New Roman"/>
              <a:cs typeface="Times New Roman"/>
            </a:endParaRPr>
          </a:p>
          <a:p>
            <a:pPr marL="640080" indent="-342900">
              <a:lnSpc>
                <a:spcPct val="100000"/>
              </a:lnSpc>
              <a:spcBef>
                <a:spcPts val="5"/>
              </a:spcBef>
              <a:buFont typeface="Georgia"/>
              <a:buChar char="•"/>
              <a:tabLst>
                <a:tab pos="640080" algn="l"/>
                <a:tab pos="640715" algn="l"/>
              </a:tabLst>
            </a:pPr>
            <a:r>
              <a:rPr lang="fr-FR" sz="2000" i="1" dirty="0">
                <a:latin typeface="Georgia"/>
                <a:cs typeface="Georgia"/>
              </a:rPr>
              <a:t>Plateforme de gestion des connaissances en ligne du PNUE</a:t>
            </a:r>
          </a:p>
          <a:p>
            <a:pPr marL="640080" indent="-342900">
              <a:lnSpc>
                <a:spcPct val="100000"/>
              </a:lnSpc>
              <a:spcBef>
                <a:spcPts val="5"/>
              </a:spcBef>
              <a:buFont typeface="Georgia"/>
              <a:buChar char="•"/>
              <a:tabLst>
                <a:tab pos="640080" algn="l"/>
                <a:tab pos="640715" algn="l"/>
              </a:tabLst>
            </a:pPr>
            <a:r>
              <a:rPr sz="2000" i="1" dirty="0" smtClean="0">
                <a:latin typeface="Georgia"/>
                <a:cs typeface="Georgia"/>
              </a:rPr>
              <a:t>Supports </a:t>
            </a:r>
            <a:r>
              <a:rPr sz="2000" i="1" spc="-5" dirty="0">
                <a:latin typeface="Georgia"/>
                <a:cs typeface="Georgia"/>
              </a:rPr>
              <a:t>plus </a:t>
            </a:r>
            <a:r>
              <a:rPr sz="2000" i="1" dirty="0">
                <a:latin typeface="Georgia"/>
                <a:cs typeface="Georgia"/>
              </a:rPr>
              <a:t>dynamique, interactif </a:t>
            </a:r>
            <a:r>
              <a:rPr sz="2000" i="1" spc="-5" dirty="0">
                <a:latin typeface="Georgia"/>
                <a:cs typeface="Georgia"/>
              </a:rPr>
              <a:t>évaluation </a:t>
            </a:r>
            <a:r>
              <a:rPr sz="2000" i="1" dirty="0">
                <a:latin typeface="Georgia"/>
                <a:cs typeface="Georgia"/>
              </a:rPr>
              <a:t>et les rapports  processus</a:t>
            </a:r>
            <a:endParaRPr sz="2000" dirty="0">
              <a:latin typeface="Georgia"/>
              <a:cs typeface="Georgia"/>
            </a:endParaRPr>
          </a:p>
          <a:p>
            <a:pPr marL="640080" indent="-342900">
              <a:lnSpc>
                <a:spcPct val="100000"/>
              </a:lnSpc>
              <a:spcBef>
                <a:spcPts val="600"/>
              </a:spcBef>
              <a:buFont typeface="Arial"/>
              <a:buChar char="•"/>
              <a:tabLst>
                <a:tab pos="640080" algn="l"/>
                <a:tab pos="640715" algn="l"/>
              </a:tabLst>
            </a:pPr>
            <a:r>
              <a:rPr sz="2000" i="1" spc="-5" dirty="0">
                <a:latin typeface="Georgia"/>
                <a:cs typeface="Georgia"/>
              </a:rPr>
              <a:t>Concentrer </a:t>
            </a:r>
            <a:r>
              <a:rPr sz="2000" i="1" dirty="0">
                <a:latin typeface="Georgia"/>
                <a:cs typeface="Georgia"/>
              </a:rPr>
              <a:t>sur l'accès ouvert aux niveaux mondial, régional et national</a:t>
            </a:r>
            <a:r>
              <a:rPr sz="2000" i="1" spc="-90" dirty="0">
                <a:latin typeface="Georgia"/>
                <a:cs typeface="Georgia"/>
              </a:rPr>
              <a:t> </a:t>
            </a:r>
            <a:r>
              <a:rPr sz="2000" i="1" dirty="0" err="1" smtClean="0">
                <a:latin typeface="Georgia"/>
                <a:cs typeface="Georgia"/>
              </a:rPr>
              <a:t>écologique</a:t>
            </a:r>
            <a:r>
              <a:rPr lang="fr-FR" sz="2000" i="1" dirty="0" smtClean="0">
                <a:latin typeface="Georgia"/>
                <a:cs typeface="Georgia"/>
              </a:rPr>
              <a:t> </a:t>
            </a:r>
            <a:r>
              <a:rPr sz="2000" i="1" spc="-5" dirty="0" err="1" smtClean="0">
                <a:latin typeface="Georgia"/>
                <a:cs typeface="Georgia"/>
              </a:rPr>
              <a:t>données</a:t>
            </a:r>
            <a:r>
              <a:rPr sz="2000" i="1" spc="-5" dirty="0" smtClean="0">
                <a:latin typeface="Georgia"/>
                <a:cs typeface="Georgia"/>
              </a:rPr>
              <a:t> </a:t>
            </a:r>
            <a:r>
              <a:rPr sz="2000" i="1" dirty="0">
                <a:latin typeface="Georgia"/>
                <a:cs typeface="Georgia"/>
              </a:rPr>
              <a:t>et</a:t>
            </a:r>
            <a:r>
              <a:rPr sz="2000" i="1" spc="-70" dirty="0">
                <a:latin typeface="Georgia"/>
                <a:cs typeface="Georgia"/>
              </a:rPr>
              <a:t> </a:t>
            </a:r>
            <a:r>
              <a:rPr sz="2000" i="1" dirty="0">
                <a:latin typeface="Georgia"/>
                <a:cs typeface="Georgia"/>
              </a:rPr>
              <a:t>connaissance</a:t>
            </a:r>
            <a:endParaRPr sz="2000" dirty="0">
              <a:latin typeface="Georgia"/>
              <a:cs typeface="Georgia"/>
            </a:endParaRPr>
          </a:p>
          <a:p>
            <a:pPr marL="640080" marR="281305" indent="-342900">
              <a:lnSpc>
                <a:spcPct val="100000"/>
              </a:lnSpc>
              <a:spcBef>
                <a:spcPts val="600"/>
              </a:spcBef>
              <a:buFont typeface="Arial"/>
              <a:buChar char="•"/>
              <a:tabLst>
                <a:tab pos="640080" algn="l"/>
                <a:tab pos="640715" algn="l"/>
              </a:tabLst>
            </a:pPr>
            <a:r>
              <a:rPr sz="2000" i="1" dirty="0">
                <a:latin typeface="Georgia"/>
                <a:cs typeface="Georgia"/>
              </a:rPr>
              <a:t>Comprend une </a:t>
            </a:r>
            <a:r>
              <a:rPr sz="2000" i="1" dirty="0" err="1">
                <a:latin typeface="Georgia"/>
                <a:cs typeface="Georgia"/>
              </a:rPr>
              <a:t>gamme</a:t>
            </a:r>
            <a:r>
              <a:rPr sz="2000" i="1" dirty="0">
                <a:latin typeface="Georgia"/>
                <a:cs typeface="Georgia"/>
              </a:rPr>
              <a:t> </a:t>
            </a:r>
            <a:r>
              <a:rPr lang="fr-FR" sz="2000" i="1" dirty="0" smtClean="0">
                <a:latin typeface="Georgia"/>
                <a:cs typeface="Georgia"/>
              </a:rPr>
              <a:t>d’outils </a:t>
            </a:r>
            <a:r>
              <a:rPr sz="2000" i="1" dirty="0" err="1" smtClean="0">
                <a:latin typeface="Georgia"/>
                <a:cs typeface="Georgia"/>
              </a:rPr>
              <a:t>d'analyse</a:t>
            </a:r>
            <a:r>
              <a:rPr sz="2000" i="1" dirty="0">
                <a:latin typeface="Georgia"/>
                <a:cs typeface="Georgia"/>
              </a:rPr>
              <a:t>, de cartographie, </a:t>
            </a:r>
            <a:r>
              <a:rPr lang="fr-FR" sz="2000" i="1" dirty="0" smtClean="0">
                <a:latin typeface="Georgia"/>
                <a:cs typeface="Georgia"/>
              </a:rPr>
              <a:t>de </a:t>
            </a:r>
            <a:r>
              <a:rPr lang="fr-FR" sz="2000" i="1" dirty="0" err="1" smtClean="0">
                <a:latin typeface="Georgia"/>
                <a:cs typeface="Georgia"/>
              </a:rPr>
              <a:t>re</a:t>
            </a:r>
            <a:r>
              <a:rPr sz="2000" i="1" spc="-5" dirty="0" err="1" smtClean="0">
                <a:latin typeface="Georgia"/>
                <a:cs typeface="Georgia"/>
              </a:rPr>
              <a:t>cherche</a:t>
            </a:r>
            <a:r>
              <a:rPr sz="2000" i="1" spc="-5" dirty="0" smtClean="0">
                <a:latin typeface="Georgia"/>
                <a:cs typeface="Georgia"/>
              </a:rPr>
              <a:t>, </a:t>
            </a:r>
            <a:r>
              <a:rPr sz="2000" i="1" dirty="0">
                <a:latin typeface="Georgia"/>
                <a:cs typeface="Georgia"/>
              </a:rPr>
              <a:t>et </a:t>
            </a:r>
            <a:r>
              <a:rPr sz="2000" i="1" spc="-5" dirty="0" err="1" smtClean="0">
                <a:latin typeface="Georgia"/>
                <a:cs typeface="Georgia"/>
              </a:rPr>
              <a:t>visualisation</a:t>
            </a:r>
            <a:r>
              <a:rPr lang="fr-FR" sz="2000" i="1" spc="-5" dirty="0" smtClean="0">
                <a:latin typeface="Georgia"/>
                <a:cs typeface="Georgia"/>
              </a:rPr>
              <a:t> de données </a:t>
            </a:r>
            <a:endParaRPr sz="2000" dirty="0">
              <a:latin typeface="Georgia"/>
              <a:cs typeface="Georgia"/>
            </a:endParaRPr>
          </a:p>
          <a:p>
            <a:pPr marL="640080" indent="-342900">
              <a:lnSpc>
                <a:spcPct val="100000"/>
              </a:lnSpc>
              <a:spcBef>
                <a:spcPts val="600"/>
              </a:spcBef>
              <a:buFont typeface="Arial"/>
              <a:buChar char="•"/>
              <a:tabLst>
                <a:tab pos="640080" algn="l"/>
                <a:tab pos="640715" algn="l"/>
              </a:tabLst>
            </a:pPr>
            <a:r>
              <a:rPr lang="fr-FR" sz="2000" i="1" dirty="0" smtClean="0">
                <a:latin typeface="Georgia"/>
                <a:cs typeface="Georgia"/>
              </a:rPr>
              <a:t>Synergies</a:t>
            </a:r>
            <a:r>
              <a:rPr lang="fr-FR" sz="2000" i="1" spc="-65" dirty="0" smtClean="0">
                <a:latin typeface="Georgia"/>
                <a:cs typeface="Georgia"/>
              </a:rPr>
              <a:t> </a:t>
            </a:r>
            <a:r>
              <a:rPr lang="fr-FR" sz="2000" i="1" spc="-65" dirty="0">
                <a:latin typeface="Georgia"/>
                <a:cs typeface="Georgia"/>
              </a:rPr>
              <a:t>entre les </a:t>
            </a:r>
            <a:r>
              <a:rPr sz="2000" b="1" i="1" spc="-5" dirty="0" smtClean="0">
                <a:latin typeface="Georgia"/>
                <a:cs typeface="Georgia"/>
              </a:rPr>
              <a:t>ODD</a:t>
            </a:r>
            <a:r>
              <a:rPr lang="fr-FR" sz="2000" i="1" spc="-5" dirty="0" smtClean="0">
                <a:latin typeface="Georgia"/>
                <a:cs typeface="Georgia"/>
              </a:rPr>
              <a:t>(</a:t>
            </a:r>
            <a:r>
              <a:rPr lang="fr-FR" sz="2000" i="1" spc="-5" dirty="0" err="1" smtClean="0">
                <a:latin typeface="Georgia"/>
                <a:cs typeface="Georgia"/>
              </a:rPr>
              <a:t>Objecttif</a:t>
            </a:r>
            <a:r>
              <a:rPr lang="fr-FR" sz="2000" i="1" spc="-5" dirty="0" smtClean="0">
                <a:latin typeface="Georgia"/>
                <a:cs typeface="Georgia"/>
              </a:rPr>
              <a:t> pour le développement durable)</a:t>
            </a:r>
            <a:r>
              <a:rPr sz="2000" i="1" spc="-5" dirty="0" smtClean="0">
                <a:latin typeface="Georgia"/>
                <a:cs typeface="Georgia"/>
              </a:rPr>
              <a:t> </a:t>
            </a:r>
            <a:r>
              <a:rPr sz="2000" i="1" spc="-5" dirty="0">
                <a:latin typeface="Georgia"/>
                <a:cs typeface="Georgia"/>
              </a:rPr>
              <a:t>/ </a:t>
            </a:r>
            <a:r>
              <a:rPr sz="2000" b="1" i="1" spc="-5" dirty="0" smtClean="0">
                <a:latin typeface="Georgia"/>
                <a:cs typeface="Georgia"/>
              </a:rPr>
              <a:t>AME</a:t>
            </a:r>
            <a:r>
              <a:rPr lang="fr-FR" sz="2000" i="1" spc="-5" dirty="0" smtClean="0">
                <a:latin typeface="Georgia"/>
                <a:cs typeface="Georgia"/>
              </a:rPr>
              <a:t> (Accord Multilatéraux Environnementaux)</a:t>
            </a:r>
            <a:endParaRPr sz="2000" dirty="0">
              <a:latin typeface="Georgia"/>
              <a:cs typeface="Georgia"/>
            </a:endParaRPr>
          </a:p>
          <a:p>
            <a:pPr marL="640080" indent="-342900">
              <a:lnSpc>
                <a:spcPct val="100000"/>
              </a:lnSpc>
              <a:spcBef>
                <a:spcPts val="600"/>
              </a:spcBef>
              <a:buFont typeface="Arial"/>
              <a:buChar char="•"/>
              <a:tabLst>
                <a:tab pos="640080" algn="l"/>
                <a:tab pos="640715" algn="l"/>
              </a:tabLst>
            </a:pPr>
            <a:r>
              <a:rPr lang="fr-FR" sz="2000" i="1" dirty="0" smtClean="0">
                <a:latin typeface="Georgia"/>
                <a:cs typeface="Georgia"/>
              </a:rPr>
              <a:t>W</a:t>
            </a:r>
            <a:r>
              <a:rPr sz="2000" i="1" dirty="0" err="1" smtClean="0">
                <a:latin typeface="Georgia"/>
                <a:cs typeface="Georgia"/>
              </a:rPr>
              <a:t>eb</a:t>
            </a:r>
            <a:r>
              <a:rPr sz="2000" i="1" dirty="0" smtClean="0">
                <a:latin typeface="Georgia"/>
                <a:cs typeface="Georgia"/>
              </a:rPr>
              <a:t> </a:t>
            </a:r>
            <a:r>
              <a:rPr sz="2000" i="1" dirty="0" err="1" smtClean="0">
                <a:latin typeface="Georgia"/>
                <a:cs typeface="Georgia"/>
              </a:rPr>
              <a:t>Intelligen</a:t>
            </a:r>
            <a:r>
              <a:rPr lang="fr-FR" sz="2000" i="1" dirty="0" smtClean="0">
                <a:latin typeface="Georgia"/>
                <a:cs typeface="Georgia"/>
              </a:rPr>
              <a:t>t </a:t>
            </a:r>
            <a:r>
              <a:rPr lang="fr-FR" sz="2000" i="1" dirty="0">
                <a:latin typeface="Georgia"/>
                <a:cs typeface="Georgia"/>
              </a:rPr>
              <a:t>Fournir une information adaptée </a:t>
            </a:r>
            <a:r>
              <a:rPr lang="fr-FR" sz="2000" i="1" dirty="0" smtClean="0">
                <a:latin typeface="Georgia"/>
                <a:cs typeface="Georgia"/>
              </a:rPr>
              <a:t>et plus précis à </a:t>
            </a:r>
            <a:r>
              <a:rPr lang="fr-FR" sz="2000" i="1" dirty="0">
                <a:latin typeface="Georgia"/>
                <a:cs typeface="Georgia"/>
              </a:rPr>
              <a:t>l'utilisateur</a:t>
            </a:r>
            <a:endParaRPr sz="2000" i="1" dirty="0">
              <a:latin typeface="Georgia"/>
              <a:cs typeface="Georgia"/>
            </a:endParaRPr>
          </a:p>
          <a:p>
            <a:pPr marL="640080" indent="-342900">
              <a:spcBef>
                <a:spcPts val="600"/>
              </a:spcBef>
              <a:buFont typeface="Arial"/>
              <a:buChar char="•"/>
              <a:tabLst>
                <a:tab pos="640080" algn="l"/>
                <a:tab pos="640715" algn="l"/>
              </a:tabLst>
            </a:pPr>
            <a:r>
              <a:rPr lang="fr-FR" sz="2000" i="1" dirty="0">
                <a:latin typeface="Georgia"/>
                <a:cs typeface="Georgia"/>
              </a:rPr>
              <a:t>Facilite les </a:t>
            </a:r>
            <a:r>
              <a:rPr lang="fr-FR" sz="2000" i="1" dirty="0" err="1" smtClean="0">
                <a:latin typeface="Georgia"/>
                <a:cs typeface="Georgia"/>
              </a:rPr>
              <a:t>reporting</a:t>
            </a:r>
            <a:r>
              <a:rPr lang="fr-FR" sz="2000" i="1" dirty="0" smtClean="0">
                <a:latin typeface="Georgia"/>
                <a:cs typeface="Georgia"/>
              </a:rPr>
              <a:t> environnemental avec </a:t>
            </a:r>
            <a:r>
              <a:rPr lang="fr-FR" sz="2000" i="1" spc="5" dirty="0" smtClean="0">
                <a:latin typeface="Georgia"/>
                <a:cs typeface="Georgia"/>
              </a:rPr>
              <a:t>IRIS (</a:t>
            </a:r>
            <a:r>
              <a:rPr sz="2000" i="1" dirty="0" err="1" smtClean="0">
                <a:latin typeface="Georgia"/>
                <a:cs typeface="Georgia"/>
              </a:rPr>
              <a:t>Indicat</a:t>
            </a:r>
            <a:r>
              <a:rPr lang="fr-FR" sz="2000" i="1" dirty="0" smtClean="0">
                <a:latin typeface="Georgia"/>
                <a:cs typeface="Georgia"/>
              </a:rPr>
              <a:t>or </a:t>
            </a:r>
            <a:r>
              <a:rPr lang="fr-FR" sz="2000" i="1" dirty="0" err="1" smtClean="0">
                <a:latin typeface="Georgia"/>
                <a:cs typeface="Georgia"/>
              </a:rPr>
              <a:t>Reporting</a:t>
            </a:r>
            <a:r>
              <a:rPr lang="fr-FR" sz="2000" i="1" dirty="0" smtClean="0">
                <a:latin typeface="Georgia"/>
                <a:cs typeface="Georgia"/>
              </a:rPr>
              <a:t> I</a:t>
            </a:r>
            <a:r>
              <a:rPr sz="2000" i="1" dirty="0" err="1" smtClean="0">
                <a:latin typeface="Georgia"/>
                <a:cs typeface="Georgia"/>
              </a:rPr>
              <a:t>nformation</a:t>
            </a:r>
            <a:r>
              <a:rPr sz="2000" i="1" dirty="0" smtClean="0">
                <a:latin typeface="Georgia"/>
                <a:cs typeface="Georgia"/>
              </a:rPr>
              <a:t> </a:t>
            </a:r>
            <a:r>
              <a:rPr sz="2000" i="1" spc="-5" dirty="0" err="1" smtClean="0">
                <a:latin typeface="Georgia"/>
                <a:cs typeface="Georgia"/>
              </a:rPr>
              <a:t>Système</a:t>
            </a:r>
            <a:r>
              <a:rPr lang="fr-FR" sz="2000" i="1" spc="-5" dirty="0" smtClean="0">
                <a:latin typeface="Georgia"/>
                <a:cs typeface="Georgia"/>
              </a:rPr>
              <a:t>)</a:t>
            </a:r>
            <a:endParaRPr lang="fr-FR" sz="2000" i="1" spc="5" dirty="0" smtClean="0">
              <a:latin typeface="Georgia"/>
              <a:cs typeface="Georgia"/>
            </a:endParaRPr>
          </a:p>
          <a:p>
            <a:pPr marL="297180">
              <a:lnSpc>
                <a:spcPct val="100000"/>
              </a:lnSpc>
              <a:spcBef>
                <a:spcPts val="600"/>
              </a:spcBef>
              <a:tabLst>
                <a:tab pos="640080" algn="l"/>
                <a:tab pos="640715" algn="l"/>
              </a:tabLst>
            </a:pPr>
            <a:r>
              <a:rPr lang="fr-FR" sz="2000" dirty="0">
                <a:latin typeface="Georgia"/>
                <a:cs typeface="Georgia"/>
                <a:hlinkClick r:id="rId3"/>
              </a:rPr>
              <a:t>https://uneplive.unep.org/country/index/CM#.</a:t>
            </a:r>
            <a:r>
              <a:rPr lang="fr-FR" sz="2000" dirty="0" smtClean="0">
                <a:latin typeface="Georgia"/>
                <a:cs typeface="Georgia"/>
                <a:hlinkClick r:id="rId3"/>
              </a:rPr>
              <a:t>WH71Jn1WfAg</a:t>
            </a:r>
            <a:r>
              <a:rPr lang="fr-FR" sz="2000" dirty="0" smtClean="0">
                <a:latin typeface="Georgia"/>
                <a:cs typeface="Georgia"/>
              </a:rPr>
              <a:t> </a:t>
            </a:r>
            <a:endParaRPr sz="2000" dirty="0">
              <a:latin typeface="Georgia"/>
              <a:cs typeface="Georgia"/>
            </a:endParaRPr>
          </a:p>
        </p:txBody>
      </p:sp>
      <p:sp>
        <p:nvSpPr>
          <p:cNvPr id="6" name="object 6"/>
          <p:cNvSpPr/>
          <p:nvPr/>
        </p:nvSpPr>
        <p:spPr>
          <a:xfrm>
            <a:off x="224027" y="301752"/>
            <a:ext cx="6993635" cy="46634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2587" y="256031"/>
            <a:ext cx="1990344" cy="643128"/>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83565" y="38100"/>
            <a:ext cx="8576868" cy="653128"/>
          </a:xfrm>
          <a:prstGeom prst="rect">
            <a:avLst/>
          </a:prstGeom>
        </p:spPr>
        <p:txBody>
          <a:bodyPr vert="horz" wrap="square" lIns="0" tIns="281051" rIns="0" bIns="0" rtlCol="0">
            <a:spAutoFit/>
          </a:bodyPr>
          <a:lstStyle/>
          <a:p>
            <a:pPr marL="33020">
              <a:lnSpc>
                <a:spcPct val="100000"/>
              </a:lnSpc>
            </a:pPr>
            <a:r>
              <a:rPr sz="2400" b="1" spc="-5" dirty="0">
                <a:latin typeface="Arial"/>
                <a:cs typeface="Arial"/>
              </a:rPr>
              <a:t>UNEP</a:t>
            </a:r>
            <a:r>
              <a:rPr sz="2400" b="1" spc="-110" dirty="0">
                <a:latin typeface="Arial"/>
                <a:cs typeface="Arial"/>
              </a:rPr>
              <a:t> </a:t>
            </a:r>
            <a:r>
              <a:rPr lang="fr-FR" sz="2400" b="1" spc="-5" dirty="0" smtClean="0">
                <a:latin typeface="Arial"/>
                <a:cs typeface="Arial"/>
              </a:rPr>
              <a:t>Live ?</a:t>
            </a:r>
            <a:endParaRPr sz="2400" dirty="0">
              <a:latin typeface="Arial"/>
              <a:cs typeface="Arial"/>
            </a:endParaRPr>
          </a:p>
        </p:txBody>
      </p:sp>
      <p:sp>
        <p:nvSpPr>
          <p:cNvPr id="12" name="object 10"/>
          <p:cNvSpPr/>
          <p:nvPr/>
        </p:nvSpPr>
        <p:spPr>
          <a:xfrm>
            <a:off x="0" y="1300130"/>
            <a:ext cx="639762" cy="49530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641604" y="182879"/>
            <a:ext cx="7792211" cy="83515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50163" y="137160"/>
            <a:ext cx="7705344" cy="1008888"/>
          </a:xfrm>
          <a:prstGeom prst="rect">
            <a:avLst/>
          </a:prstGeom>
          <a:blipFill>
            <a:blip r:embed="rId4"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83565" y="38100"/>
            <a:ext cx="8576868" cy="902426"/>
          </a:xfrm>
          <a:prstGeom prst="rect">
            <a:avLst/>
          </a:prstGeom>
        </p:spPr>
        <p:txBody>
          <a:bodyPr vert="horz" wrap="square" lIns="0" tIns="162178" rIns="0" bIns="0" rtlCol="0">
            <a:spAutoFit/>
          </a:bodyPr>
          <a:lstStyle/>
          <a:p>
            <a:pPr marL="450850">
              <a:lnSpc>
                <a:spcPct val="100000"/>
              </a:lnSpc>
            </a:pPr>
            <a:r>
              <a:rPr lang="fr-FR" sz="2400" dirty="0" err="1" smtClean="0"/>
              <a:t>UNEPLive</a:t>
            </a:r>
            <a:r>
              <a:rPr lang="fr-FR" sz="2400" dirty="0" smtClean="0"/>
              <a:t> Facilite les </a:t>
            </a:r>
            <a:r>
              <a:rPr lang="fr-FR" sz="2400" dirty="0"/>
              <a:t>rapports nationaux en offrant</a:t>
            </a:r>
            <a:br>
              <a:rPr lang="fr-FR" sz="2400" dirty="0"/>
            </a:br>
            <a:r>
              <a:rPr lang="fr-FR" sz="2400" dirty="0"/>
              <a:t>Un système en ligne appelé IRIS</a:t>
            </a:r>
            <a:endParaRPr sz="2400" dirty="0">
              <a:latin typeface="Arial"/>
              <a:cs typeface="Arial"/>
            </a:endParaRPr>
          </a:p>
        </p:txBody>
      </p:sp>
      <p:pic>
        <p:nvPicPr>
          <p:cNvPr id="12" name="Image 11"/>
          <p:cNvPicPr>
            <a:picLocks noChangeAspect="1"/>
          </p:cNvPicPr>
          <p:nvPr/>
        </p:nvPicPr>
        <p:blipFill>
          <a:blip r:embed="rId5"/>
          <a:stretch>
            <a:fillRect/>
          </a:stretch>
        </p:blipFill>
        <p:spPr>
          <a:xfrm>
            <a:off x="0" y="0"/>
            <a:ext cx="9111642"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59740" y="1290573"/>
            <a:ext cx="8044180" cy="923330"/>
          </a:xfrm>
          <a:prstGeom prst="rect">
            <a:avLst/>
          </a:prstGeom>
        </p:spPr>
        <p:txBody>
          <a:bodyPr vert="horz" wrap="square" lIns="0" tIns="0" rIns="0" bIns="0" rtlCol="0">
            <a:spAutoFit/>
          </a:bodyPr>
          <a:lstStyle/>
          <a:p>
            <a:pPr marL="88900" marR="5080">
              <a:lnSpc>
                <a:spcPct val="100000"/>
              </a:lnSpc>
              <a:spcBef>
                <a:spcPts val="1170"/>
              </a:spcBef>
              <a:buSzPct val="130000"/>
              <a:tabLst>
                <a:tab pos="431800" algn="l"/>
                <a:tab pos="432434" algn="l"/>
              </a:tabLst>
            </a:pPr>
            <a:r>
              <a:rPr sz="2000" b="1" spc="-5" dirty="0" smtClean="0">
                <a:latin typeface="Georgia"/>
                <a:cs typeface="Georgia"/>
              </a:rPr>
              <a:t>IRIS </a:t>
            </a:r>
            <a:r>
              <a:rPr sz="2000" dirty="0">
                <a:latin typeface="Georgia"/>
                <a:cs typeface="Georgia"/>
              </a:rPr>
              <a:t>vise à </a:t>
            </a:r>
            <a:r>
              <a:rPr sz="2000" spc="-5" dirty="0" smtClean="0">
                <a:latin typeface="Georgia"/>
                <a:cs typeface="Georgia"/>
              </a:rPr>
              <a:t>aide</a:t>
            </a:r>
            <a:r>
              <a:rPr lang="fr-FR" sz="2000" spc="-5" dirty="0" smtClean="0">
                <a:latin typeface="Georgia"/>
                <a:cs typeface="Georgia"/>
              </a:rPr>
              <a:t>r</a:t>
            </a:r>
            <a:r>
              <a:rPr sz="2000" spc="-5" dirty="0" smtClean="0">
                <a:latin typeface="Georgia"/>
                <a:cs typeface="Georgia"/>
              </a:rPr>
              <a:t> </a:t>
            </a:r>
            <a:r>
              <a:rPr lang="fr-FR" sz="2000" spc="-5" dirty="0" smtClean="0">
                <a:latin typeface="Georgia"/>
                <a:cs typeface="Georgia"/>
              </a:rPr>
              <a:t>les </a:t>
            </a:r>
            <a:r>
              <a:rPr sz="2000" spc="-5" dirty="0" err="1" smtClean="0">
                <a:latin typeface="Georgia"/>
                <a:cs typeface="Georgia"/>
              </a:rPr>
              <a:t>gouvernement</a:t>
            </a:r>
            <a:r>
              <a:rPr lang="fr-FR" sz="2000" spc="-5" dirty="0" smtClean="0">
                <a:latin typeface="Georgia"/>
                <a:cs typeface="Georgia"/>
              </a:rPr>
              <a:t>s, a remplir leur obligations </a:t>
            </a:r>
            <a:r>
              <a:rPr lang="fr-FR" sz="2000" dirty="0" smtClean="0">
                <a:latin typeface="Georgia"/>
                <a:cs typeface="Georgia"/>
              </a:rPr>
              <a:t>internationales</a:t>
            </a:r>
            <a:r>
              <a:rPr sz="2000" dirty="0" smtClean="0">
                <a:latin typeface="Georgia"/>
                <a:cs typeface="Georgia"/>
              </a:rPr>
              <a:t>, </a:t>
            </a:r>
            <a:r>
              <a:rPr sz="2000" spc="-5" dirty="0">
                <a:latin typeface="Georgia"/>
                <a:cs typeface="Georgia"/>
              </a:rPr>
              <a:t>collecter,  </a:t>
            </a:r>
            <a:r>
              <a:rPr sz="2000" dirty="0">
                <a:latin typeface="Georgia"/>
                <a:cs typeface="Georgia"/>
              </a:rPr>
              <a:t>analyser et </a:t>
            </a:r>
            <a:r>
              <a:rPr sz="2000" spc="-5" dirty="0">
                <a:latin typeface="Georgia"/>
                <a:cs typeface="Georgia"/>
              </a:rPr>
              <a:t>publier </a:t>
            </a:r>
            <a:r>
              <a:rPr sz="2000" spc="-5" dirty="0" err="1">
                <a:latin typeface="Georgia"/>
                <a:cs typeface="Georgia"/>
              </a:rPr>
              <a:t>une</a:t>
            </a:r>
            <a:r>
              <a:rPr sz="2000" spc="-5" dirty="0">
                <a:latin typeface="Georgia"/>
                <a:cs typeface="Georgia"/>
              </a:rPr>
              <a:t> </a:t>
            </a:r>
            <a:r>
              <a:rPr lang="fr-FR" sz="2000" dirty="0" smtClean="0">
                <a:latin typeface="Georgia"/>
                <a:cs typeface="Georgia"/>
              </a:rPr>
              <a:t>information de bonne </a:t>
            </a:r>
            <a:r>
              <a:rPr sz="2000" spc="-5" dirty="0" err="1" smtClean="0">
                <a:latin typeface="Georgia"/>
                <a:cs typeface="Georgia"/>
              </a:rPr>
              <a:t>qualité</a:t>
            </a:r>
            <a:r>
              <a:rPr sz="2000" spc="-5" dirty="0" smtClean="0">
                <a:latin typeface="Georgia"/>
                <a:cs typeface="Georgia"/>
              </a:rPr>
              <a:t> </a:t>
            </a:r>
            <a:r>
              <a:rPr sz="2000" dirty="0" err="1" smtClean="0">
                <a:latin typeface="Georgia"/>
                <a:cs typeface="Georgia"/>
              </a:rPr>
              <a:t>sur</a:t>
            </a:r>
            <a:r>
              <a:rPr sz="2000" dirty="0" smtClean="0">
                <a:latin typeface="Georgia"/>
                <a:cs typeface="Georgia"/>
              </a:rPr>
              <a:t> </a:t>
            </a:r>
            <a:r>
              <a:rPr sz="2000" dirty="0" err="1" smtClean="0">
                <a:latin typeface="Georgia"/>
                <a:cs typeface="Georgia"/>
              </a:rPr>
              <a:t>l'environnement</a:t>
            </a:r>
            <a:endParaRPr sz="2000" dirty="0">
              <a:latin typeface="Georgia"/>
              <a:cs typeface="Georgia"/>
            </a:endParaRPr>
          </a:p>
        </p:txBody>
      </p:sp>
      <p:sp>
        <p:nvSpPr>
          <p:cNvPr id="4" name="object 4"/>
          <p:cNvSpPr/>
          <p:nvPr/>
        </p:nvSpPr>
        <p:spPr>
          <a:xfrm>
            <a:off x="4407408" y="3602735"/>
            <a:ext cx="4736592" cy="23332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724399" y="2895601"/>
            <a:ext cx="4419599" cy="365759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3602735"/>
            <a:ext cx="4811268" cy="233324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0" y="2895600"/>
            <a:ext cx="4647057" cy="3657599"/>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41604" y="182879"/>
            <a:ext cx="7792211" cy="83515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50163" y="137160"/>
            <a:ext cx="7705344" cy="1008888"/>
          </a:xfrm>
          <a:prstGeom prst="rect">
            <a:avLst/>
          </a:prstGeom>
          <a:blipFill>
            <a:blip r:embed="rId8"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83565" y="38100"/>
            <a:ext cx="8576868" cy="902426"/>
          </a:xfrm>
          <a:prstGeom prst="rect">
            <a:avLst/>
          </a:prstGeom>
        </p:spPr>
        <p:txBody>
          <a:bodyPr vert="horz" wrap="square" lIns="0" tIns="162178" rIns="0" bIns="0" rtlCol="0">
            <a:spAutoFit/>
          </a:bodyPr>
          <a:lstStyle/>
          <a:p>
            <a:pPr marL="450850">
              <a:lnSpc>
                <a:spcPct val="100000"/>
              </a:lnSpc>
            </a:pPr>
            <a:r>
              <a:rPr lang="fr-FR" sz="2400" dirty="0" err="1" smtClean="0"/>
              <a:t>UNEPLive</a:t>
            </a:r>
            <a:r>
              <a:rPr lang="fr-FR" sz="2400" dirty="0" smtClean="0"/>
              <a:t> Facilite les </a:t>
            </a:r>
            <a:r>
              <a:rPr lang="fr-FR" sz="2400" dirty="0"/>
              <a:t>rapports nationaux en offrant</a:t>
            </a:r>
            <a:br>
              <a:rPr lang="fr-FR" sz="2400" dirty="0"/>
            </a:br>
            <a:r>
              <a:rPr lang="fr-FR" sz="2400" dirty="0"/>
              <a:t>Un système en ligne appelé IRIS</a:t>
            </a:r>
            <a:endParaRPr sz="2400" dirty="0">
              <a:latin typeface="Arial"/>
              <a:cs typeface="Arial"/>
            </a:endParaRPr>
          </a:p>
        </p:txBody>
      </p:sp>
    </p:spTree>
    <p:extLst>
      <p:ext uri="{BB962C8B-B14F-4D97-AF65-F5344CB8AC3E}">
        <p14:creationId xmlns:p14="http://schemas.microsoft.com/office/powerpoint/2010/main" val="3519039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1168" y="2215895"/>
            <a:ext cx="8787384" cy="35433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62000" y="2148546"/>
            <a:ext cx="8292082" cy="4770537"/>
          </a:xfrm>
          <a:prstGeom prst="rect">
            <a:avLst/>
          </a:prstGeom>
        </p:spPr>
        <p:txBody>
          <a:bodyPr vert="horz" wrap="square" lIns="0" tIns="0" rIns="0" bIns="0" rtlCol="0">
            <a:spAutoFit/>
          </a:bodyPr>
          <a:lstStyle/>
          <a:p>
            <a:r>
              <a:rPr lang="fr-FR" b="1" u="sng" dirty="0"/>
              <a:t>Tableau de bord</a:t>
            </a:r>
            <a:r>
              <a:rPr lang="fr-FR" dirty="0"/>
              <a:t> : offre aux décideurs un instantané de l'état et les tendances de l'environnement grâce à un affichage graphique des indicateurs clés. De cette façon, les décideurs pourraient avoir des informations sur l'état de l'environnement au bout des doigts sur la base des données actuelles. Les utilisateurs peuvent créer un nombre illimité de tableaux de bord et choisir celui à afficher par défaut ;</a:t>
            </a:r>
            <a:endParaRPr lang="fr-FR" sz="1400" dirty="0"/>
          </a:p>
          <a:p>
            <a:r>
              <a:rPr lang="fr-FR" b="1" u="sng" dirty="0"/>
              <a:t>Les sources de données</a:t>
            </a:r>
            <a:r>
              <a:rPr lang="fr-FR" dirty="0"/>
              <a:t> :  Une source de données est une connexion à une «ressource» où les données de surveillance réside et à laquelle de nouveaux enregistrements de données peuvent être ajoutés. Les données peuvent provenir via : </a:t>
            </a:r>
            <a:r>
              <a:rPr lang="fr-FR" sz="2000" dirty="0" smtClean="0"/>
              <a:t>un </a:t>
            </a:r>
            <a:r>
              <a:rPr lang="fr-FR" sz="2000" dirty="0"/>
              <a:t>Application </a:t>
            </a:r>
            <a:r>
              <a:rPr lang="fr-FR" sz="2000" dirty="0" err="1"/>
              <a:t>Programming</a:t>
            </a:r>
            <a:r>
              <a:rPr lang="fr-FR" sz="2000" dirty="0"/>
              <a:t> Interface (API), </a:t>
            </a:r>
            <a:r>
              <a:rPr lang="fr-FR" dirty="0"/>
              <a:t>entrez l'URL de l'API et de l'objet de données</a:t>
            </a:r>
            <a:r>
              <a:rPr lang="fr-FR" sz="2000" dirty="0"/>
              <a:t>, </a:t>
            </a:r>
            <a:r>
              <a:rPr lang="fr-FR" dirty="0" smtClean="0"/>
              <a:t>une </a:t>
            </a:r>
            <a:r>
              <a:rPr lang="fr-FR" dirty="0"/>
              <a:t>base de données (</a:t>
            </a:r>
            <a:r>
              <a:rPr lang="fr-FR" dirty="0" err="1"/>
              <a:t>MySql</a:t>
            </a:r>
            <a:r>
              <a:rPr lang="fr-FR" dirty="0"/>
              <a:t>, SQL Server, </a:t>
            </a:r>
            <a:r>
              <a:rPr lang="fr-FR" dirty="0" err="1"/>
              <a:t>PostgreSQL</a:t>
            </a:r>
            <a:r>
              <a:rPr lang="fr-FR" dirty="0"/>
              <a:t>, SQL Lite), </a:t>
            </a:r>
            <a:r>
              <a:rPr lang="fr-FR" dirty="0" smtClean="0"/>
              <a:t>des </a:t>
            </a:r>
            <a:r>
              <a:rPr lang="fr-FR" dirty="0"/>
              <a:t>fichiers Excel / feuilles de calcul ;</a:t>
            </a:r>
            <a:endParaRPr lang="fr-FR" sz="1400" dirty="0"/>
          </a:p>
          <a:p>
            <a:r>
              <a:rPr lang="fr-FR" b="1" u="sng" dirty="0"/>
              <a:t>Indicateur </a:t>
            </a:r>
            <a:r>
              <a:rPr lang="fr-FR" b="1" u="sng" dirty="0" err="1"/>
              <a:t>Workbook</a:t>
            </a:r>
            <a:r>
              <a:rPr lang="fr-FR" dirty="0"/>
              <a:t> : Cette option de menu permet aux utilisateurs de créer un classeur pour un indicateur particulier. Par exemple, un classeur indicateur sur les aires protégées, les produits chimiques, </a:t>
            </a:r>
            <a:r>
              <a:rPr lang="fr-FR" dirty="0" err="1"/>
              <a:t>etc</a:t>
            </a:r>
            <a:r>
              <a:rPr lang="fr-FR" dirty="0"/>
              <a:t> ;</a:t>
            </a:r>
            <a:endParaRPr lang="fr-FR" sz="1400" dirty="0"/>
          </a:p>
          <a:p>
            <a:r>
              <a:rPr lang="fr-FR" b="1" u="sng" dirty="0"/>
              <a:t>Instances d'indicateurs</a:t>
            </a:r>
            <a:r>
              <a:rPr lang="fr-FR" b="1" dirty="0"/>
              <a:t> : </a:t>
            </a:r>
            <a:r>
              <a:rPr lang="fr-FR" dirty="0"/>
              <a:t>Ils</a:t>
            </a:r>
            <a:r>
              <a:rPr lang="fr-FR" b="1" dirty="0"/>
              <a:t> </a:t>
            </a:r>
            <a:r>
              <a:rPr lang="fr-FR" dirty="0"/>
              <a:t>comprennent Définition, les sources de données et un instantané d'indicateur dans le temps et l'espace. Par exemple une instance d’indicateur sous la forme d'un graphique, une carte ou une valeur calculée dans </a:t>
            </a:r>
            <a:r>
              <a:rPr lang="fr-FR" dirty="0" err="1"/>
              <a:t>excel</a:t>
            </a:r>
            <a:r>
              <a:rPr lang="fr-FR" dirty="0" smtClean="0"/>
              <a:t>.</a:t>
            </a:r>
            <a:endParaRPr lang="fr-FR" sz="1400" dirty="0"/>
          </a:p>
        </p:txBody>
      </p:sp>
      <p:sp>
        <p:nvSpPr>
          <p:cNvPr id="6" name="object 6"/>
          <p:cNvSpPr/>
          <p:nvPr/>
        </p:nvSpPr>
        <p:spPr>
          <a:xfrm>
            <a:off x="303275" y="1112519"/>
            <a:ext cx="8750808" cy="97078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03275" y="149352"/>
            <a:ext cx="5327904" cy="772668"/>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83565" y="38100"/>
            <a:ext cx="8576868" cy="499239"/>
          </a:xfrm>
          <a:prstGeom prst="rect">
            <a:avLst/>
          </a:prstGeom>
        </p:spPr>
        <p:txBody>
          <a:bodyPr vert="horz" wrap="square" lIns="0" tIns="128651" rIns="0" bIns="0" rtlCol="0">
            <a:spAutoFit/>
          </a:bodyPr>
          <a:lstStyle/>
          <a:p>
            <a:pPr marL="112395">
              <a:lnSpc>
                <a:spcPct val="100000"/>
              </a:lnSpc>
            </a:pPr>
            <a:r>
              <a:rPr lang="fr-FR" sz="2400" b="1" spc="-5" dirty="0" smtClean="0">
                <a:latin typeface="Arial"/>
                <a:cs typeface="Arial"/>
              </a:rPr>
              <a:t>MENU </a:t>
            </a:r>
            <a:r>
              <a:rPr sz="2400" b="1" spc="-5" dirty="0" smtClean="0">
                <a:latin typeface="Arial"/>
                <a:cs typeface="Arial"/>
              </a:rPr>
              <a:t>IRIS</a:t>
            </a:r>
            <a:endParaRPr sz="2400" dirty="0">
              <a:latin typeface="Arial"/>
              <a:cs typeface="Arial"/>
            </a:endParaRPr>
          </a:p>
        </p:txBody>
      </p:sp>
      <p:pic>
        <p:nvPicPr>
          <p:cNvPr id="11" name="Image 10"/>
          <p:cNvPicPr>
            <a:picLocks noChangeAspect="1"/>
          </p:cNvPicPr>
          <p:nvPr/>
        </p:nvPicPr>
        <p:blipFill rotWithShape="1">
          <a:blip r:embed="rId6"/>
          <a:srcRect l="-1" t="13098" r="16857" b="72831"/>
          <a:stretch/>
        </p:blipFill>
        <p:spPr>
          <a:xfrm>
            <a:off x="-9057" y="1003300"/>
            <a:ext cx="9153057" cy="1113536"/>
          </a:xfrm>
          <a:prstGeom prst="rect">
            <a:avLst/>
          </a:prstGeom>
        </p:spPr>
      </p:pic>
      <p:sp>
        <p:nvSpPr>
          <p:cNvPr id="12" name="object 10"/>
          <p:cNvSpPr/>
          <p:nvPr/>
        </p:nvSpPr>
        <p:spPr>
          <a:xfrm>
            <a:off x="0" y="1300130"/>
            <a:ext cx="639762" cy="49530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1168" y="2215895"/>
            <a:ext cx="8787384" cy="35433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6199" y="2148546"/>
            <a:ext cx="8977883" cy="3323987"/>
          </a:xfrm>
          <a:prstGeom prst="rect">
            <a:avLst/>
          </a:prstGeom>
        </p:spPr>
        <p:txBody>
          <a:bodyPr vert="horz" wrap="square" lIns="0" tIns="0" rIns="0" bIns="0" rtlCol="0">
            <a:spAutoFit/>
          </a:bodyPr>
          <a:lstStyle/>
          <a:p>
            <a:r>
              <a:rPr lang="fr-FR" b="1" u="sng" dirty="0"/>
              <a:t>Rapports</a:t>
            </a:r>
            <a:r>
              <a:rPr lang="fr-FR" dirty="0"/>
              <a:t> : Cette option de menu facilite la création de rapports (aux AME, pour les ODD et d'autres obligations relatives aux conventions). Il est basé sur des modèles prédéfinis. Les rapports créés contiennent les Instances indicateurs qui ont été publiés dans le IRIS (le graphique / carte ou valeur calculée) ainsi que le récit des experts et les données. Ce type de rapports sur les indicateurs permettra aux utilisateurs de créer, visualiser et partager des rapports en utilisant les instances des indicateurs publiés.</a:t>
            </a:r>
            <a:endParaRPr lang="fr-FR" sz="1400" dirty="0"/>
          </a:p>
          <a:p>
            <a:pPr lvl="1"/>
            <a:r>
              <a:rPr lang="fr-FR" b="1" u="sng" dirty="0"/>
              <a:t>SKB : </a:t>
            </a:r>
            <a:r>
              <a:rPr lang="fr-FR" dirty="0"/>
              <a:t>La base de connaissances partagée est un référentiel ouvert à la communauté de </a:t>
            </a:r>
            <a:r>
              <a:rPr lang="fr-FR" dirty="0" err="1"/>
              <a:t>reporting</a:t>
            </a:r>
            <a:r>
              <a:rPr lang="fr-FR" dirty="0"/>
              <a:t> et toute autre partie prenante. Il contient des ressources de rapports basés sur des indicateurs qui peuvent être échangés par l'intermédiaire d'installations IRIS ou hors ligne. La SKB facilite le partage des rapports des ressources entre les institutions et le partage des expériences à des fins de réutilisation et de l'analyse comparative.</a:t>
            </a:r>
            <a:endParaRPr lang="fr-FR" sz="1400" dirty="0"/>
          </a:p>
          <a:p>
            <a:pPr lvl="1"/>
            <a:r>
              <a:rPr lang="fr-FR" b="1" u="sng" dirty="0" err="1"/>
              <a:t>Admin</a:t>
            </a:r>
            <a:r>
              <a:rPr lang="fr-FR" b="1" u="sng" dirty="0"/>
              <a:t> :</a:t>
            </a:r>
            <a:r>
              <a:rPr lang="fr-FR" dirty="0"/>
              <a:t> cet onglet est uniquement visible pour les membres avec le rôle Administrateur</a:t>
            </a:r>
            <a:endParaRPr lang="fr-FR" sz="1400" dirty="0"/>
          </a:p>
        </p:txBody>
      </p:sp>
      <p:sp>
        <p:nvSpPr>
          <p:cNvPr id="6" name="object 6"/>
          <p:cNvSpPr/>
          <p:nvPr/>
        </p:nvSpPr>
        <p:spPr>
          <a:xfrm>
            <a:off x="303275" y="1112519"/>
            <a:ext cx="8750808" cy="97078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03275" y="149352"/>
            <a:ext cx="5327904" cy="772668"/>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11836" y="103631"/>
            <a:ext cx="3499104" cy="917448"/>
          </a:xfrm>
          <a:prstGeom prst="rect">
            <a:avLst/>
          </a:prstGeom>
          <a:blipFill>
            <a:blip r:embed="rId6"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83565" y="38100"/>
            <a:ext cx="8576868" cy="499239"/>
          </a:xfrm>
          <a:prstGeom prst="rect">
            <a:avLst/>
          </a:prstGeom>
        </p:spPr>
        <p:txBody>
          <a:bodyPr vert="horz" wrap="square" lIns="0" tIns="128651" rIns="0" bIns="0" rtlCol="0">
            <a:spAutoFit/>
          </a:bodyPr>
          <a:lstStyle/>
          <a:p>
            <a:pPr marL="112395">
              <a:lnSpc>
                <a:spcPct val="100000"/>
              </a:lnSpc>
            </a:pPr>
            <a:r>
              <a:rPr sz="2400" b="1" spc="-5" dirty="0">
                <a:latin typeface="Arial"/>
                <a:cs typeface="Arial"/>
              </a:rPr>
              <a:t>Menu </a:t>
            </a:r>
            <a:r>
              <a:rPr sz="2400" b="1" spc="-5" dirty="0" smtClean="0">
                <a:latin typeface="Arial"/>
                <a:cs typeface="Arial"/>
              </a:rPr>
              <a:t>IRIS</a:t>
            </a:r>
            <a:endParaRPr sz="2400" dirty="0">
              <a:latin typeface="Arial"/>
              <a:cs typeface="Arial"/>
            </a:endParaRPr>
          </a:p>
        </p:txBody>
      </p:sp>
      <p:pic>
        <p:nvPicPr>
          <p:cNvPr id="11" name="Image 10"/>
          <p:cNvPicPr>
            <a:picLocks noChangeAspect="1"/>
          </p:cNvPicPr>
          <p:nvPr/>
        </p:nvPicPr>
        <p:blipFill rotWithShape="1">
          <a:blip r:embed="rId7"/>
          <a:srcRect l="-1" t="13098" r="16857" b="72831"/>
          <a:stretch/>
        </p:blipFill>
        <p:spPr>
          <a:xfrm>
            <a:off x="-9057" y="1003300"/>
            <a:ext cx="9153057" cy="1113536"/>
          </a:xfrm>
          <a:prstGeom prst="rect">
            <a:avLst/>
          </a:prstGeom>
        </p:spPr>
      </p:pic>
    </p:spTree>
    <p:extLst>
      <p:ext uri="{BB962C8B-B14F-4D97-AF65-F5344CB8AC3E}">
        <p14:creationId xmlns:p14="http://schemas.microsoft.com/office/powerpoint/2010/main" val="1201732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121663"/>
            <a:ext cx="6115812" cy="143103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1100074"/>
            <a:ext cx="6115050" cy="14287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2772155"/>
            <a:ext cx="6115812" cy="188061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2751073"/>
            <a:ext cx="6115050" cy="187642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7620" y="4838700"/>
            <a:ext cx="6108192" cy="1450848"/>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9525" y="4816475"/>
            <a:ext cx="6105525" cy="14478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0" y="21335"/>
            <a:ext cx="9144000" cy="460247"/>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0" y="2212848"/>
            <a:ext cx="9144000" cy="46024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307835" y="1453896"/>
            <a:ext cx="1694688" cy="742188"/>
          </a:xfrm>
          <a:prstGeom prst="rect">
            <a:avLst/>
          </a:prstGeom>
          <a:blipFill>
            <a:blip r:embed="rId10" cstate="print"/>
            <a:stretch>
              <a:fillRect/>
            </a:stretch>
          </a:blipFill>
        </p:spPr>
        <p:txBody>
          <a:bodyPr wrap="square" lIns="0" tIns="0" rIns="0" bIns="0" rtlCol="0"/>
          <a:lstStyle/>
          <a:p>
            <a:endParaRPr/>
          </a:p>
        </p:txBody>
      </p:sp>
      <p:sp>
        <p:nvSpPr>
          <p:cNvPr id="13" name="object 13"/>
          <p:cNvSpPr txBox="1"/>
          <p:nvPr/>
        </p:nvSpPr>
        <p:spPr>
          <a:xfrm>
            <a:off x="6366763" y="1684845"/>
            <a:ext cx="1292860" cy="377825"/>
          </a:xfrm>
          <a:prstGeom prst="rect">
            <a:avLst/>
          </a:prstGeom>
        </p:spPr>
        <p:txBody>
          <a:bodyPr vert="horz" wrap="square" lIns="0" tIns="0" rIns="0" bIns="0" rtlCol="0">
            <a:spAutoFit/>
          </a:bodyPr>
          <a:lstStyle/>
          <a:p>
            <a:pPr marL="12700" marR="5080">
              <a:lnSpc>
                <a:spcPct val="100000"/>
              </a:lnSpc>
            </a:pPr>
            <a:r>
              <a:rPr sz="1200" b="1" dirty="0" smtClean="0">
                <a:latin typeface="Georgia"/>
                <a:cs typeface="Georgia"/>
              </a:rPr>
              <a:t>charger </a:t>
            </a:r>
            <a:r>
              <a:rPr sz="1200" b="1" spc="-5" dirty="0">
                <a:latin typeface="Georgia"/>
                <a:cs typeface="Georgia"/>
              </a:rPr>
              <a:t>en utilisant</a:t>
            </a:r>
            <a:r>
              <a:rPr sz="1200" b="1" spc="-110" dirty="0">
                <a:latin typeface="Georgia"/>
                <a:cs typeface="Georgia"/>
              </a:rPr>
              <a:t> </a:t>
            </a:r>
            <a:r>
              <a:rPr sz="1200" b="1" dirty="0">
                <a:latin typeface="Georgia"/>
                <a:cs typeface="Georgia"/>
              </a:rPr>
              <a:t>un  </a:t>
            </a:r>
            <a:r>
              <a:rPr sz="1200" b="1" spc="-5" dirty="0">
                <a:latin typeface="Georgia"/>
                <a:cs typeface="Georgia"/>
              </a:rPr>
              <a:t>API</a:t>
            </a:r>
            <a:endParaRPr sz="1200" dirty="0">
              <a:latin typeface="Georgia"/>
              <a:cs typeface="Georgia"/>
            </a:endParaRPr>
          </a:p>
        </p:txBody>
      </p:sp>
      <p:sp>
        <p:nvSpPr>
          <p:cNvPr id="14" name="object 14"/>
          <p:cNvSpPr/>
          <p:nvPr/>
        </p:nvSpPr>
        <p:spPr>
          <a:xfrm>
            <a:off x="6307835" y="3195827"/>
            <a:ext cx="1694688" cy="743712"/>
          </a:xfrm>
          <a:prstGeom prst="rect">
            <a:avLst/>
          </a:prstGeom>
          <a:blipFill>
            <a:blip r:embed="rId11" cstate="print"/>
            <a:stretch>
              <a:fillRect/>
            </a:stretch>
          </a:blipFill>
        </p:spPr>
        <p:txBody>
          <a:bodyPr wrap="square" lIns="0" tIns="0" rIns="0" bIns="0" rtlCol="0"/>
          <a:lstStyle/>
          <a:p>
            <a:endParaRPr/>
          </a:p>
        </p:txBody>
      </p:sp>
      <p:sp>
        <p:nvSpPr>
          <p:cNvPr id="16" name="object 16"/>
          <p:cNvSpPr txBox="1"/>
          <p:nvPr/>
        </p:nvSpPr>
        <p:spPr>
          <a:xfrm>
            <a:off x="6388733" y="3455151"/>
            <a:ext cx="1613789" cy="369332"/>
          </a:xfrm>
          <a:prstGeom prst="rect">
            <a:avLst/>
          </a:prstGeom>
        </p:spPr>
        <p:txBody>
          <a:bodyPr vert="horz" wrap="square" lIns="0" tIns="0" rIns="0" bIns="0" rtlCol="0">
            <a:spAutoFit/>
          </a:bodyPr>
          <a:lstStyle/>
          <a:p>
            <a:pPr marL="12700">
              <a:lnSpc>
                <a:spcPct val="100000"/>
              </a:lnSpc>
            </a:pPr>
            <a:r>
              <a:rPr sz="1200" b="1" spc="-5" dirty="0" smtClean="0">
                <a:latin typeface="Georgia"/>
                <a:cs typeface="Georgia"/>
              </a:rPr>
              <a:t>charger </a:t>
            </a:r>
            <a:r>
              <a:rPr sz="1200" b="1" dirty="0">
                <a:latin typeface="Georgia"/>
                <a:cs typeface="Georgia"/>
              </a:rPr>
              <a:t>de</a:t>
            </a:r>
            <a:r>
              <a:rPr sz="1200" b="1" spc="-75" dirty="0">
                <a:latin typeface="Georgia"/>
                <a:cs typeface="Georgia"/>
              </a:rPr>
              <a:t> </a:t>
            </a:r>
            <a:r>
              <a:rPr sz="1200" b="1" dirty="0" err="1" smtClean="0">
                <a:latin typeface="Georgia"/>
                <a:cs typeface="Georgia"/>
              </a:rPr>
              <a:t>une</a:t>
            </a:r>
            <a:endParaRPr sz="1200" dirty="0">
              <a:latin typeface="Georgia"/>
              <a:cs typeface="Georgia"/>
            </a:endParaRPr>
          </a:p>
          <a:p>
            <a:pPr marL="12700">
              <a:lnSpc>
                <a:spcPct val="100000"/>
              </a:lnSpc>
            </a:pPr>
            <a:r>
              <a:rPr sz="1200" b="1" spc="-5" dirty="0">
                <a:latin typeface="Georgia"/>
                <a:cs typeface="Georgia"/>
              </a:rPr>
              <a:t>Base de données</a:t>
            </a:r>
            <a:endParaRPr sz="1200" dirty="0">
              <a:latin typeface="Georgia"/>
              <a:cs typeface="Georgia"/>
            </a:endParaRPr>
          </a:p>
        </p:txBody>
      </p:sp>
      <p:sp>
        <p:nvSpPr>
          <p:cNvPr id="17" name="object 17"/>
          <p:cNvSpPr/>
          <p:nvPr/>
        </p:nvSpPr>
        <p:spPr>
          <a:xfrm>
            <a:off x="6307835" y="5093208"/>
            <a:ext cx="1959864" cy="463296"/>
          </a:xfrm>
          <a:prstGeom prst="rect">
            <a:avLst/>
          </a:prstGeom>
          <a:blipFill>
            <a:blip r:embed="rId12" cstate="print"/>
            <a:stretch>
              <a:fillRect/>
            </a:stretch>
          </a:blipFill>
        </p:spPr>
        <p:txBody>
          <a:bodyPr wrap="square" lIns="0" tIns="0" rIns="0" bIns="0" rtlCol="0"/>
          <a:lstStyle/>
          <a:p>
            <a:endParaRPr/>
          </a:p>
        </p:txBody>
      </p:sp>
      <p:sp>
        <p:nvSpPr>
          <p:cNvPr id="19" name="object 19"/>
          <p:cNvSpPr txBox="1"/>
          <p:nvPr/>
        </p:nvSpPr>
        <p:spPr>
          <a:xfrm>
            <a:off x="6388734" y="5375211"/>
            <a:ext cx="1714500" cy="553998"/>
          </a:xfrm>
          <a:prstGeom prst="rect">
            <a:avLst/>
          </a:prstGeom>
        </p:spPr>
        <p:txBody>
          <a:bodyPr vert="horz" wrap="square" lIns="0" tIns="0" rIns="0" bIns="0" rtlCol="0">
            <a:spAutoFit/>
          </a:bodyPr>
          <a:lstStyle/>
          <a:p>
            <a:pPr marL="12700" marR="5080">
              <a:lnSpc>
                <a:spcPct val="100000"/>
              </a:lnSpc>
            </a:pPr>
            <a:r>
              <a:rPr sz="1200" b="1" dirty="0" smtClean="0">
                <a:latin typeface="Georgia"/>
                <a:cs typeface="Georgia"/>
              </a:rPr>
              <a:t>charger </a:t>
            </a:r>
            <a:r>
              <a:rPr lang="fr-FR" sz="1200" b="1" spc="-5" dirty="0" smtClean="0">
                <a:latin typeface="Georgia"/>
                <a:cs typeface="Georgia"/>
              </a:rPr>
              <a:t>les données de </a:t>
            </a:r>
            <a:r>
              <a:rPr sz="1200" b="1" spc="-5" dirty="0" err="1" smtClean="0">
                <a:latin typeface="Georgia"/>
                <a:cs typeface="Georgia"/>
              </a:rPr>
              <a:t>feuille</a:t>
            </a:r>
            <a:r>
              <a:rPr lang="fr-FR" sz="1200" b="1" spc="-5" dirty="0" smtClean="0">
                <a:latin typeface="Georgia"/>
                <a:cs typeface="Georgia"/>
              </a:rPr>
              <a:t>s</a:t>
            </a:r>
            <a:r>
              <a:rPr sz="1200" b="1" spc="-5" dirty="0" smtClean="0">
                <a:latin typeface="Georgia"/>
                <a:cs typeface="Georgia"/>
              </a:rPr>
              <a:t> </a:t>
            </a:r>
            <a:r>
              <a:rPr sz="1200" b="1" spc="-5" dirty="0">
                <a:latin typeface="Georgia"/>
                <a:cs typeface="Georgia"/>
              </a:rPr>
              <a:t>de calcul Excel</a:t>
            </a:r>
            <a:endParaRPr sz="1200" dirty="0">
              <a:latin typeface="Georgia"/>
              <a:cs typeface="Georgia"/>
            </a:endParaRPr>
          </a:p>
        </p:txBody>
      </p:sp>
      <p:sp>
        <p:nvSpPr>
          <p:cNvPr id="20" name="object 20"/>
          <p:cNvSpPr/>
          <p:nvPr/>
        </p:nvSpPr>
        <p:spPr>
          <a:xfrm>
            <a:off x="202692" y="21335"/>
            <a:ext cx="8941308" cy="1327404"/>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111252" y="0"/>
            <a:ext cx="8374380" cy="957959"/>
          </a:xfrm>
          <a:prstGeom prst="rect">
            <a:avLst/>
          </a:prstGeom>
          <a:blipFill>
            <a:blip r:embed="rId14" cstate="print"/>
            <a:stretch>
              <a:fillRect/>
            </a:stretch>
          </a:blipFill>
        </p:spPr>
        <p:txBody>
          <a:bodyPr wrap="square" lIns="0" tIns="0" rIns="0" bIns="0" rtlCol="0"/>
          <a:lstStyle/>
          <a:p>
            <a:endParaRPr/>
          </a:p>
        </p:txBody>
      </p:sp>
      <p:sp>
        <p:nvSpPr>
          <p:cNvPr id="22" name="object 22"/>
          <p:cNvSpPr txBox="1">
            <a:spLocks noGrp="1"/>
          </p:cNvSpPr>
          <p:nvPr>
            <p:ph type="title"/>
          </p:nvPr>
        </p:nvSpPr>
        <p:spPr>
          <a:xfrm>
            <a:off x="7620" y="38100"/>
            <a:ext cx="9060179" cy="646331"/>
          </a:xfrm>
          <a:prstGeom prst="rect">
            <a:avLst/>
          </a:prstGeom>
        </p:spPr>
        <p:txBody>
          <a:bodyPr vert="horz" wrap="square" lIns="0" tIns="0" rIns="0" bIns="0" rtlCol="0">
            <a:spAutoFit/>
          </a:bodyPr>
          <a:lstStyle/>
          <a:p>
            <a:pPr marL="12700">
              <a:lnSpc>
                <a:spcPct val="100000"/>
              </a:lnSpc>
            </a:pPr>
            <a:r>
              <a:rPr sz="2400" b="1" spc="-5" dirty="0">
                <a:latin typeface="Arial"/>
                <a:cs typeface="Arial"/>
              </a:rPr>
              <a:t>IRIS -</a:t>
            </a:r>
            <a:r>
              <a:rPr sz="2400" b="1" spc="-60" dirty="0">
                <a:latin typeface="Arial"/>
                <a:cs typeface="Arial"/>
              </a:rPr>
              <a:t> </a:t>
            </a:r>
            <a:r>
              <a:rPr sz="2400" b="1" spc="-5" dirty="0">
                <a:latin typeface="Arial"/>
                <a:cs typeface="Arial"/>
              </a:rPr>
              <a:t>Les sources de </a:t>
            </a:r>
            <a:r>
              <a:rPr sz="2400" b="1" spc="-5" dirty="0" err="1" smtClean="0">
                <a:latin typeface="Arial"/>
                <a:cs typeface="Arial"/>
              </a:rPr>
              <a:t>données</a:t>
            </a:r>
            <a:r>
              <a:rPr lang="fr-FR" sz="2400" b="1" spc="-5" dirty="0" smtClean="0">
                <a:latin typeface="Arial"/>
                <a:cs typeface="Arial"/>
              </a:rPr>
              <a:t> diverses</a:t>
            </a:r>
            <a:endParaRPr sz="2400" dirty="0">
              <a:latin typeface="Arial"/>
              <a:cs typeface="Arial"/>
            </a:endParaRPr>
          </a:p>
          <a:p>
            <a:pPr marL="12700" marR="5080">
              <a:lnSpc>
                <a:spcPct val="100000"/>
              </a:lnSpc>
              <a:spcBef>
                <a:spcPts val="10"/>
              </a:spcBef>
            </a:pPr>
            <a:r>
              <a:rPr lang="fr-FR" sz="1800" b="1" dirty="0" smtClean="0">
                <a:latin typeface="Arial"/>
                <a:cs typeface="Arial"/>
              </a:rPr>
              <a:t>C</a:t>
            </a:r>
            <a:r>
              <a:rPr sz="1800" b="1" dirty="0" err="1" smtClean="0">
                <a:latin typeface="Arial"/>
                <a:cs typeface="Arial"/>
              </a:rPr>
              <a:t>hargement</a:t>
            </a:r>
            <a:r>
              <a:rPr sz="1800" b="1" dirty="0" smtClean="0">
                <a:latin typeface="Arial"/>
                <a:cs typeface="Arial"/>
              </a:rPr>
              <a:t> </a:t>
            </a:r>
            <a:r>
              <a:rPr lang="fr-FR" sz="1800" b="1" dirty="0" smtClean="0">
                <a:latin typeface="Arial"/>
                <a:cs typeface="Arial"/>
              </a:rPr>
              <a:t>unique </a:t>
            </a:r>
            <a:r>
              <a:rPr sz="1800" b="1" dirty="0" smtClean="0">
                <a:latin typeface="Arial"/>
                <a:cs typeface="Arial"/>
              </a:rPr>
              <a:t>des </a:t>
            </a:r>
            <a:r>
              <a:rPr sz="1800" b="1" dirty="0">
                <a:latin typeface="Arial"/>
                <a:cs typeface="Arial"/>
              </a:rPr>
              <a:t>données pour une </a:t>
            </a:r>
            <a:r>
              <a:rPr sz="1800" b="1" dirty="0" err="1">
                <a:latin typeface="Arial"/>
                <a:cs typeface="Arial"/>
              </a:rPr>
              <a:t>utilisation</a:t>
            </a:r>
            <a:r>
              <a:rPr sz="1800" b="1" dirty="0">
                <a:latin typeface="Arial"/>
                <a:cs typeface="Arial"/>
              </a:rPr>
              <a:t> </a:t>
            </a:r>
            <a:r>
              <a:rPr lang="fr-FR" sz="1800" b="1" dirty="0" smtClean="0">
                <a:latin typeface="Arial"/>
                <a:cs typeface="Arial"/>
              </a:rPr>
              <a:t>globales</a:t>
            </a:r>
            <a:endParaRPr sz="1800" dirty="0">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322832" y="1129282"/>
            <a:ext cx="5597652" cy="56860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323975" y="1108073"/>
            <a:ext cx="5594350" cy="568325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02692" y="21335"/>
            <a:ext cx="8941308" cy="101955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11252" y="0"/>
            <a:ext cx="8580120" cy="1121664"/>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0" y="-32136"/>
            <a:ext cx="9144000" cy="1200329"/>
          </a:xfrm>
          <a:prstGeom prst="rect">
            <a:avLst/>
          </a:prstGeom>
        </p:spPr>
        <p:txBody>
          <a:bodyPr vert="horz" wrap="square" lIns="0" tIns="0" rIns="0" bIns="0" rtlCol="0">
            <a:spAutoFit/>
          </a:bodyPr>
          <a:lstStyle/>
          <a:p>
            <a:pPr marL="12700">
              <a:lnSpc>
                <a:spcPct val="100000"/>
              </a:lnSpc>
            </a:pPr>
            <a:r>
              <a:rPr sz="2400" b="1" spc="-5" dirty="0">
                <a:latin typeface="Arial"/>
                <a:cs typeface="Arial"/>
              </a:rPr>
              <a:t>IRIS - Indicateur</a:t>
            </a:r>
            <a:r>
              <a:rPr sz="2400" b="1" spc="-45" dirty="0">
                <a:latin typeface="Arial"/>
                <a:cs typeface="Arial"/>
              </a:rPr>
              <a:t> </a:t>
            </a:r>
            <a:r>
              <a:rPr sz="2400" b="1" spc="-10" dirty="0">
                <a:latin typeface="Arial"/>
                <a:cs typeface="Arial"/>
              </a:rPr>
              <a:t>classeur</a:t>
            </a:r>
            <a:endParaRPr sz="2400" dirty="0">
              <a:latin typeface="Arial"/>
              <a:cs typeface="Arial"/>
            </a:endParaRPr>
          </a:p>
          <a:p>
            <a:pPr marL="12700" marR="5080">
              <a:lnSpc>
                <a:spcPct val="100000"/>
              </a:lnSpc>
              <a:spcBef>
                <a:spcPts val="10"/>
              </a:spcBef>
            </a:pPr>
            <a:r>
              <a:rPr sz="1800" b="1" spc="-5" dirty="0" err="1">
                <a:latin typeface="Arial"/>
                <a:cs typeface="Arial"/>
              </a:rPr>
              <a:t>classeurs</a:t>
            </a:r>
            <a:r>
              <a:rPr sz="1800" b="1" spc="-5" dirty="0">
                <a:latin typeface="Arial"/>
                <a:cs typeface="Arial"/>
              </a:rPr>
              <a:t> </a:t>
            </a:r>
            <a:r>
              <a:rPr lang="fr-FR" sz="1800" b="1" dirty="0" smtClean="0">
                <a:latin typeface="Arial"/>
                <a:cs typeface="Arial"/>
              </a:rPr>
              <a:t>incluant les</a:t>
            </a:r>
            <a:r>
              <a:rPr sz="1800" b="1" dirty="0" smtClean="0">
                <a:latin typeface="Arial"/>
                <a:cs typeface="Arial"/>
              </a:rPr>
              <a:t> </a:t>
            </a:r>
            <a:r>
              <a:rPr sz="1800" b="1" spc="-5" dirty="0">
                <a:latin typeface="Arial"/>
                <a:cs typeface="Arial"/>
              </a:rPr>
              <a:t>métadonnées, </a:t>
            </a:r>
            <a:r>
              <a:rPr lang="fr-FR" sz="1800" b="1" spc="-5" dirty="0" smtClean="0">
                <a:latin typeface="Arial"/>
                <a:cs typeface="Arial"/>
              </a:rPr>
              <a:t>les</a:t>
            </a:r>
            <a:r>
              <a:rPr sz="1800" b="1" spc="-5" dirty="0" smtClean="0">
                <a:latin typeface="Arial"/>
                <a:cs typeface="Arial"/>
              </a:rPr>
              <a:t> </a:t>
            </a:r>
            <a:r>
              <a:rPr sz="1800" b="1" spc="-5" dirty="0">
                <a:latin typeface="Arial"/>
                <a:cs typeface="Arial"/>
              </a:rPr>
              <a:t>données et </a:t>
            </a:r>
            <a:r>
              <a:rPr sz="1800" b="1" spc="-5" dirty="0" err="1" smtClean="0">
                <a:latin typeface="Arial"/>
                <a:cs typeface="Arial"/>
              </a:rPr>
              <a:t>permett</a:t>
            </a:r>
            <a:r>
              <a:rPr lang="fr-FR" sz="1800" b="1" spc="-5" dirty="0" err="1" smtClean="0">
                <a:latin typeface="Arial"/>
                <a:cs typeface="Arial"/>
              </a:rPr>
              <a:t>ant</a:t>
            </a:r>
            <a:r>
              <a:rPr sz="1800" b="1" spc="-5" dirty="0" smtClean="0">
                <a:latin typeface="Arial"/>
                <a:cs typeface="Arial"/>
              </a:rPr>
              <a:t> </a:t>
            </a:r>
            <a:r>
              <a:rPr sz="1800" b="1" spc="-5" dirty="0">
                <a:latin typeface="Arial"/>
                <a:cs typeface="Arial"/>
              </a:rPr>
              <a:t>aux </a:t>
            </a:r>
            <a:r>
              <a:rPr sz="1800" b="1" spc="-5" dirty="0" err="1">
                <a:latin typeface="Arial"/>
                <a:cs typeface="Arial"/>
              </a:rPr>
              <a:t>utilisateurs</a:t>
            </a:r>
            <a:r>
              <a:rPr sz="1800" b="1" spc="-5" dirty="0">
                <a:latin typeface="Arial"/>
                <a:cs typeface="Arial"/>
              </a:rPr>
              <a:t> </a:t>
            </a:r>
            <a:r>
              <a:rPr lang="fr-FR" sz="1800" b="1" dirty="0" smtClean="0">
                <a:latin typeface="Arial"/>
                <a:cs typeface="Arial"/>
              </a:rPr>
              <a:t>de</a:t>
            </a:r>
            <a:r>
              <a:rPr sz="1800" b="1" dirty="0" smtClean="0">
                <a:latin typeface="Arial"/>
                <a:cs typeface="Arial"/>
              </a:rPr>
              <a:t> </a:t>
            </a:r>
            <a:r>
              <a:rPr sz="1800" b="1" spc="-5" dirty="0" err="1">
                <a:latin typeface="Arial"/>
                <a:cs typeface="Arial"/>
              </a:rPr>
              <a:t>Créer</a:t>
            </a:r>
            <a:r>
              <a:rPr sz="1800" b="1" spc="-5" dirty="0">
                <a:latin typeface="Arial"/>
                <a:cs typeface="Arial"/>
              </a:rPr>
              <a:t> </a:t>
            </a:r>
            <a:r>
              <a:rPr lang="fr-FR" sz="1800" b="1" spc="-5" dirty="0">
                <a:latin typeface="Arial"/>
                <a:cs typeface="Arial"/>
              </a:rPr>
              <a:t>Instances </a:t>
            </a:r>
            <a:r>
              <a:rPr sz="1800" b="1" dirty="0" err="1" smtClean="0">
                <a:latin typeface="Arial"/>
                <a:cs typeface="Arial"/>
              </a:rPr>
              <a:t>Indicateur</a:t>
            </a:r>
            <a:r>
              <a:rPr sz="1800" b="1" dirty="0" smtClean="0">
                <a:latin typeface="Arial"/>
                <a:cs typeface="Arial"/>
              </a:rPr>
              <a:t> </a:t>
            </a:r>
            <a:r>
              <a:rPr sz="1800" b="1" spc="-5" dirty="0" smtClean="0">
                <a:latin typeface="Arial"/>
                <a:cs typeface="Arial"/>
              </a:rPr>
              <a:t>(</a:t>
            </a:r>
            <a:r>
              <a:rPr sz="1800" b="1" spc="-5" dirty="0">
                <a:latin typeface="Arial"/>
                <a:cs typeface="Arial"/>
              </a:rPr>
              <a:t>graphiques, cartes </a:t>
            </a:r>
            <a:r>
              <a:rPr sz="1800" b="1" dirty="0">
                <a:latin typeface="Arial"/>
                <a:cs typeface="Arial"/>
              </a:rPr>
              <a:t>ou </a:t>
            </a:r>
            <a:r>
              <a:rPr sz="1800" b="1" spc="-5" dirty="0">
                <a:latin typeface="Arial"/>
                <a:cs typeface="Arial"/>
              </a:rPr>
              <a:t>calculé </a:t>
            </a:r>
            <a:r>
              <a:rPr sz="1800" b="1" spc="-10" dirty="0">
                <a:latin typeface="Arial"/>
                <a:cs typeface="Arial"/>
              </a:rPr>
              <a:t>valeurs </a:t>
            </a:r>
            <a:r>
              <a:rPr sz="1800" b="1" dirty="0">
                <a:latin typeface="Arial"/>
                <a:cs typeface="Arial"/>
              </a:rPr>
              <a:t>en utilisant </a:t>
            </a:r>
            <a:r>
              <a:rPr sz="1800" b="1" spc="-5" dirty="0">
                <a:latin typeface="Arial"/>
                <a:cs typeface="Arial"/>
              </a:rPr>
              <a:t>mathématique</a:t>
            </a:r>
            <a:r>
              <a:rPr sz="1800" b="1" spc="130" dirty="0">
                <a:latin typeface="Arial"/>
                <a:cs typeface="Arial"/>
              </a:rPr>
              <a:t> </a:t>
            </a:r>
            <a:r>
              <a:rPr sz="1800" b="1" dirty="0">
                <a:latin typeface="Arial"/>
                <a:cs typeface="Arial"/>
              </a:rPr>
              <a:t>les fonctions)</a:t>
            </a:r>
            <a:endParaRPr sz="1800" dirty="0">
              <a:latin typeface="Arial"/>
              <a:cs typeface="Arial"/>
            </a:endParaRPr>
          </a:p>
        </p:txBody>
      </p:sp>
      <p:sp>
        <p:nvSpPr>
          <p:cNvPr id="9" name="object 10"/>
          <p:cNvSpPr/>
          <p:nvPr/>
        </p:nvSpPr>
        <p:spPr>
          <a:xfrm>
            <a:off x="0" y="1300130"/>
            <a:ext cx="639762" cy="49530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1167383"/>
            <a:ext cx="9144000" cy="5097780"/>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0" y="1146111"/>
            <a:ext cx="9144000" cy="5094351"/>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202692" y="149352"/>
            <a:ext cx="8941308" cy="1050036"/>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111252" y="103631"/>
            <a:ext cx="4236720" cy="1191768"/>
          </a:xfrm>
          <a:prstGeom prst="rect">
            <a:avLst/>
          </a:prstGeom>
          <a:blipFill>
            <a:blip r:embed="rId7"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50978" y="38100"/>
            <a:ext cx="8576868" cy="927100"/>
          </a:xfrm>
          <a:prstGeom prst="rect">
            <a:avLst/>
          </a:prstGeom>
        </p:spPr>
        <p:txBody>
          <a:bodyPr vert="horz" wrap="square" lIns="0" tIns="128651" rIns="0" bIns="0" rtlCol="0">
            <a:spAutoFit/>
          </a:bodyPr>
          <a:lstStyle/>
          <a:p>
            <a:pPr marL="12700">
              <a:lnSpc>
                <a:spcPct val="100000"/>
              </a:lnSpc>
            </a:pPr>
            <a:r>
              <a:rPr sz="2400" b="1" spc="-5" dirty="0">
                <a:latin typeface="Arial"/>
                <a:cs typeface="Arial"/>
              </a:rPr>
              <a:t>IRIS - Indicateur</a:t>
            </a:r>
            <a:r>
              <a:rPr sz="2400" b="1" spc="-45" dirty="0">
                <a:latin typeface="Arial"/>
                <a:cs typeface="Arial"/>
              </a:rPr>
              <a:t> </a:t>
            </a:r>
            <a:r>
              <a:rPr sz="2400" b="1" spc="-10" dirty="0">
                <a:latin typeface="Arial"/>
                <a:cs typeface="Arial"/>
              </a:rPr>
              <a:t>classeur</a:t>
            </a:r>
            <a:endParaRPr sz="2400" dirty="0">
              <a:latin typeface="Arial"/>
              <a:cs typeface="Arial"/>
            </a:endParaRPr>
          </a:p>
          <a:p>
            <a:pPr marL="12700">
              <a:lnSpc>
                <a:spcPct val="100000"/>
              </a:lnSpc>
              <a:spcBef>
                <a:spcPts val="10"/>
              </a:spcBef>
            </a:pPr>
            <a:r>
              <a:rPr sz="1800" b="1" spc="-5" dirty="0">
                <a:latin typeface="Arial"/>
                <a:cs typeface="Arial"/>
              </a:rPr>
              <a:t>Créer </a:t>
            </a:r>
            <a:r>
              <a:rPr sz="1800" b="1" dirty="0">
                <a:latin typeface="Arial"/>
                <a:cs typeface="Arial"/>
              </a:rPr>
              <a:t>Indicateur </a:t>
            </a:r>
            <a:r>
              <a:rPr sz="1800" b="1" spc="-5" dirty="0">
                <a:latin typeface="Arial"/>
                <a:cs typeface="Arial"/>
              </a:rPr>
              <a:t>Exemple:</a:t>
            </a:r>
            <a:r>
              <a:rPr sz="1800" b="1" spc="-40" dirty="0">
                <a:latin typeface="Arial"/>
                <a:cs typeface="Arial"/>
              </a:rPr>
              <a:t> </a:t>
            </a:r>
            <a:r>
              <a:rPr sz="1800" b="1" spc="-5" dirty="0">
                <a:latin typeface="Arial"/>
                <a:cs typeface="Arial"/>
              </a:rPr>
              <a:t>Graphique</a:t>
            </a:r>
            <a:endParaRPr sz="1800" dirty="0">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345691"/>
            <a:ext cx="8973312" cy="437845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1323975"/>
            <a:ext cx="8972550" cy="43751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02692" y="149352"/>
            <a:ext cx="8941308" cy="105003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1252" y="103631"/>
            <a:ext cx="4236720" cy="1191768"/>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83566" y="104776"/>
            <a:ext cx="8576868" cy="927100"/>
          </a:xfrm>
          <a:prstGeom prst="rect">
            <a:avLst/>
          </a:prstGeom>
        </p:spPr>
        <p:txBody>
          <a:bodyPr vert="horz" wrap="square" lIns="0" tIns="128651" rIns="0" bIns="0" rtlCol="0">
            <a:spAutoFit/>
          </a:bodyPr>
          <a:lstStyle/>
          <a:p>
            <a:pPr marL="12700">
              <a:lnSpc>
                <a:spcPct val="100000"/>
              </a:lnSpc>
            </a:pPr>
            <a:r>
              <a:rPr sz="2400" b="1" spc="-5" dirty="0">
                <a:latin typeface="Arial"/>
                <a:cs typeface="Arial"/>
              </a:rPr>
              <a:t>IRIS - Indicateur</a:t>
            </a:r>
            <a:r>
              <a:rPr sz="2400" b="1" spc="-45" dirty="0">
                <a:latin typeface="Arial"/>
                <a:cs typeface="Arial"/>
              </a:rPr>
              <a:t> </a:t>
            </a:r>
            <a:r>
              <a:rPr sz="2400" b="1" spc="-10" dirty="0">
                <a:latin typeface="Arial"/>
                <a:cs typeface="Arial"/>
              </a:rPr>
              <a:t>classeur</a:t>
            </a:r>
            <a:endParaRPr sz="2400" dirty="0">
              <a:latin typeface="Arial"/>
              <a:cs typeface="Arial"/>
            </a:endParaRPr>
          </a:p>
          <a:p>
            <a:pPr marL="12700">
              <a:lnSpc>
                <a:spcPct val="100000"/>
              </a:lnSpc>
              <a:spcBef>
                <a:spcPts val="10"/>
              </a:spcBef>
            </a:pPr>
            <a:r>
              <a:rPr sz="1800" b="1" spc="-5" dirty="0">
                <a:latin typeface="Arial"/>
                <a:cs typeface="Arial"/>
              </a:rPr>
              <a:t>Créer </a:t>
            </a:r>
            <a:r>
              <a:rPr sz="1800" b="1" dirty="0">
                <a:latin typeface="Arial"/>
                <a:cs typeface="Arial"/>
              </a:rPr>
              <a:t>Indicateur </a:t>
            </a:r>
            <a:r>
              <a:rPr sz="1800" b="1" spc="-5" dirty="0">
                <a:latin typeface="Arial"/>
                <a:cs typeface="Arial"/>
              </a:rPr>
              <a:t>Exemple:</a:t>
            </a:r>
            <a:r>
              <a:rPr sz="1800" b="1" spc="-65" dirty="0">
                <a:latin typeface="Arial"/>
                <a:cs typeface="Arial"/>
              </a:rPr>
              <a:t> </a:t>
            </a:r>
            <a:r>
              <a:rPr sz="1800" b="1" dirty="0">
                <a:latin typeface="Arial"/>
                <a:cs typeface="Arial"/>
              </a:rPr>
              <a:t>carte</a:t>
            </a:r>
            <a:endParaRPr sz="1800" dirty="0">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3227" y="3331464"/>
            <a:ext cx="6257544" cy="11689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44625" y="3309873"/>
            <a:ext cx="6254750" cy="11652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444752" y="3334511"/>
            <a:ext cx="6108192" cy="159410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446275" y="3313048"/>
            <a:ext cx="6105525" cy="159067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75260" y="1728216"/>
            <a:ext cx="8674608" cy="3884676"/>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76212" y="1706626"/>
            <a:ext cx="8672449" cy="3881374"/>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0" y="0"/>
            <a:ext cx="9144000" cy="10033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202692" y="149352"/>
            <a:ext cx="8941308" cy="774192"/>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111252" y="103631"/>
            <a:ext cx="6452616" cy="917448"/>
          </a:xfrm>
          <a:prstGeom prst="rect">
            <a:avLst/>
          </a:prstGeom>
          <a:blipFill>
            <a:blip r:embed="rId10"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137971" y="76200"/>
            <a:ext cx="8576868" cy="776238"/>
          </a:xfrm>
          <a:prstGeom prst="rect">
            <a:avLst/>
          </a:prstGeom>
        </p:spPr>
        <p:txBody>
          <a:bodyPr vert="horz" wrap="square" lIns="0" tIns="128651" rIns="0" bIns="0" rtlCol="0">
            <a:spAutoFit/>
          </a:bodyPr>
          <a:lstStyle/>
          <a:p>
            <a:pPr marL="12700">
              <a:lnSpc>
                <a:spcPct val="100000"/>
              </a:lnSpc>
            </a:pPr>
            <a:r>
              <a:rPr sz="2400" b="1" spc="-5" dirty="0">
                <a:latin typeface="Arial"/>
                <a:cs typeface="Arial"/>
              </a:rPr>
              <a:t>IRIS </a:t>
            </a:r>
            <a:r>
              <a:rPr lang="fr-FR" sz="2400" b="1" spc="-5" dirty="0" smtClean="0">
                <a:latin typeface="Arial"/>
                <a:cs typeface="Arial"/>
              </a:rPr>
              <a:t>–</a:t>
            </a:r>
            <a:r>
              <a:rPr sz="2400" b="1" spc="-5" dirty="0" smtClean="0">
                <a:latin typeface="Arial"/>
                <a:cs typeface="Arial"/>
              </a:rPr>
              <a:t> </a:t>
            </a:r>
            <a:r>
              <a:rPr lang="fr-FR" sz="2400" b="1" spc="-5" dirty="0" smtClean="0">
                <a:latin typeface="Arial"/>
                <a:cs typeface="Arial"/>
              </a:rPr>
              <a:t>Possibilité d’</a:t>
            </a:r>
            <a:r>
              <a:rPr sz="1800" b="1" spc="-20" dirty="0" err="1" smtClean="0">
                <a:latin typeface="Arial"/>
                <a:cs typeface="Arial"/>
              </a:rPr>
              <a:t>ajouter</a:t>
            </a:r>
            <a:r>
              <a:rPr sz="1800" b="1" spc="-20" dirty="0" smtClean="0">
                <a:latin typeface="Arial"/>
                <a:cs typeface="Arial"/>
              </a:rPr>
              <a:t> </a:t>
            </a:r>
            <a:r>
              <a:rPr sz="1800" b="1" spc="-10" dirty="0">
                <a:latin typeface="Arial"/>
                <a:cs typeface="Arial"/>
              </a:rPr>
              <a:t>Narratives </a:t>
            </a:r>
            <a:r>
              <a:rPr sz="1800" b="1" dirty="0">
                <a:latin typeface="Arial"/>
                <a:cs typeface="Arial"/>
              </a:rPr>
              <a:t>à </a:t>
            </a:r>
            <a:r>
              <a:rPr sz="1800" b="1" spc="-10" dirty="0">
                <a:latin typeface="Arial"/>
                <a:cs typeface="Arial"/>
              </a:rPr>
              <a:t>fournir </a:t>
            </a:r>
            <a:r>
              <a:rPr sz="1800" b="1" spc="-5" dirty="0">
                <a:latin typeface="Arial"/>
                <a:cs typeface="Arial"/>
              </a:rPr>
              <a:t>le contexte </a:t>
            </a:r>
            <a:r>
              <a:rPr sz="1800" b="1" dirty="0">
                <a:latin typeface="Arial"/>
                <a:cs typeface="Arial"/>
              </a:rPr>
              <a:t>au </a:t>
            </a:r>
            <a:r>
              <a:rPr sz="1800" b="1" spc="-5" dirty="0">
                <a:latin typeface="Arial"/>
                <a:cs typeface="Arial"/>
              </a:rPr>
              <a:t>illustré</a:t>
            </a:r>
            <a:r>
              <a:rPr sz="1800" b="1" spc="220" dirty="0">
                <a:latin typeface="Arial"/>
                <a:cs typeface="Arial"/>
              </a:rPr>
              <a:t> </a:t>
            </a:r>
            <a:r>
              <a:rPr sz="1800" b="1" spc="-5" dirty="0">
                <a:latin typeface="Arial"/>
                <a:cs typeface="Arial"/>
              </a:rPr>
              <a:t>données</a:t>
            </a:r>
            <a:endParaRPr sz="1800" dirty="0">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39" y="1101851"/>
            <a:ext cx="7050024" cy="575614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69962" y="1081149"/>
            <a:ext cx="7046849" cy="577684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0"/>
            <a:ext cx="9144000" cy="10033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450079" y="3724655"/>
            <a:ext cx="4565904" cy="260451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451350" y="3703637"/>
            <a:ext cx="4562475" cy="260032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202692" y="149352"/>
            <a:ext cx="8941308" cy="1050036"/>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111252" y="103631"/>
            <a:ext cx="7171944" cy="1191768"/>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prstGeom prst="rect">
            <a:avLst/>
          </a:prstGeom>
        </p:spPr>
        <p:txBody>
          <a:bodyPr vert="horz" wrap="square" lIns="0" tIns="128651" rIns="0" bIns="0" rtlCol="0">
            <a:spAutoFit/>
          </a:bodyPr>
          <a:lstStyle/>
          <a:p>
            <a:pPr marL="12700">
              <a:lnSpc>
                <a:spcPct val="100000"/>
              </a:lnSpc>
            </a:pPr>
            <a:r>
              <a:rPr sz="2400" b="1" spc="-5" dirty="0">
                <a:latin typeface="Arial"/>
                <a:cs typeface="Arial"/>
              </a:rPr>
              <a:t>IRIS -</a:t>
            </a:r>
            <a:r>
              <a:rPr sz="2400" b="1" spc="-70" dirty="0">
                <a:latin typeface="Arial"/>
                <a:cs typeface="Arial"/>
              </a:rPr>
              <a:t> </a:t>
            </a:r>
            <a:r>
              <a:rPr sz="2400" b="1" spc="-5" dirty="0">
                <a:latin typeface="Arial"/>
                <a:cs typeface="Arial"/>
              </a:rPr>
              <a:t>Rapports</a:t>
            </a:r>
            <a:endParaRPr sz="2400">
              <a:latin typeface="Arial"/>
              <a:cs typeface="Arial"/>
            </a:endParaRPr>
          </a:p>
          <a:p>
            <a:pPr marL="12700">
              <a:lnSpc>
                <a:spcPct val="100000"/>
              </a:lnSpc>
              <a:spcBef>
                <a:spcPts val="10"/>
              </a:spcBef>
            </a:pPr>
            <a:r>
              <a:rPr sz="1800" b="1" spc="-5" dirty="0">
                <a:latin typeface="Arial"/>
                <a:cs typeface="Arial"/>
              </a:rPr>
              <a:t>Utiliser les rapports modèles </a:t>
            </a:r>
            <a:r>
              <a:rPr sz="1800" b="1" dirty="0">
                <a:latin typeface="Arial"/>
                <a:cs typeface="Arial"/>
              </a:rPr>
              <a:t>pour remplir SoE, MEA et </a:t>
            </a:r>
            <a:r>
              <a:rPr sz="1800" b="1" spc="-5" dirty="0">
                <a:latin typeface="Arial"/>
                <a:cs typeface="Arial"/>
              </a:rPr>
              <a:t>autre</a:t>
            </a:r>
            <a:r>
              <a:rPr sz="1800" b="1" spc="-65" dirty="0">
                <a:latin typeface="Arial"/>
                <a:cs typeface="Arial"/>
              </a:rPr>
              <a:t> </a:t>
            </a:r>
            <a:r>
              <a:rPr sz="1800" b="1" spc="-5" dirty="0">
                <a:latin typeface="Arial"/>
                <a:cs typeface="Arial"/>
              </a:rPr>
              <a:t>rapports</a:t>
            </a:r>
            <a:endParaRPr sz="1800">
              <a:latin typeface="Arial"/>
              <a:cs typeface="Arial"/>
            </a:endParaRPr>
          </a:p>
        </p:txBody>
      </p:sp>
      <p:sp>
        <p:nvSpPr>
          <p:cNvPr id="10" name="object 10"/>
          <p:cNvSpPr/>
          <p:nvPr/>
        </p:nvSpPr>
        <p:spPr>
          <a:xfrm>
            <a:off x="0" y="1300130"/>
            <a:ext cx="639762" cy="4953000"/>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0999" y="990600"/>
            <a:ext cx="8153401" cy="5847755"/>
          </a:xfrm>
          <a:prstGeom prst="rect">
            <a:avLst/>
          </a:prstGeom>
        </p:spPr>
        <p:txBody>
          <a:bodyPr vert="horz" wrap="square" lIns="0" tIns="0" rIns="0" bIns="0" rtlCol="0">
            <a:spAutoFit/>
          </a:bodyPr>
          <a:lstStyle/>
          <a:p>
            <a:pPr marL="640080" indent="-342900" algn="just">
              <a:lnSpc>
                <a:spcPct val="100000"/>
              </a:lnSpc>
              <a:spcBef>
                <a:spcPts val="5"/>
              </a:spcBef>
              <a:buFont typeface="Georgia"/>
              <a:buChar char="•"/>
              <a:tabLst>
                <a:tab pos="640080" algn="l"/>
                <a:tab pos="640715" algn="l"/>
              </a:tabLst>
            </a:pPr>
            <a:r>
              <a:rPr lang="fr-FR" sz="2000" b="1" i="1" dirty="0" smtClean="0">
                <a:latin typeface="Georgia" panose="02040502050405020303" pitchFamily="18" charset="0"/>
              </a:rPr>
              <a:t>Indicateur environnemental:</a:t>
            </a:r>
            <a:r>
              <a:rPr lang="fr-FR" sz="2000" i="1" dirty="0" smtClean="0">
                <a:latin typeface="Georgia" panose="02040502050405020303" pitchFamily="18" charset="0"/>
              </a:rPr>
              <a:t> c’est </a:t>
            </a:r>
            <a:r>
              <a:rPr lang="fr-FR" sz="2000" i="1" dirty="0">
                <a:latin typeface="Georgia" panose="02040502050405020303" pitchFamily="18" charset="0"/>
              </a:rPr>
              <a:t>un </a:t>
            </a:r>
            <a:r>
              <a:rPr lang="fr-FR" sz="2000" b="1" i="1" dirty="0">
                <a:latin typeface="Georgia" panose="02040502050405020303" pitchFamily="18" charset="0"/>
              </a:rPr>
              <a:t>indicateur</a:t>
            </a:r>
            <a:r>
              <a:rPr lang="fr-FR" sz="2000" i="1" dirty="0">
                <a:latin typeface="Georgia" panose="02040502050405020303" pitchFamily="18" charset="0"/>
              </a:rPr>
              <a:t> qui permet d'évaluer l'état de l'</a:t>
            </a:r>
            <a:r>
              <a:rPr lang="fr-FR" sz="2000" b="1" i="1" dirty="0">
                <a:latin typeface="Georgia" panose="02040502050405020303" pitchFamily="18" charset="0"/>
              </a:rPr>
              <a:t>environnement</a:t>
            </a:r>
            <a:r>
              <a:rPr lang="fr-FR" sz="2000" i="1" dirty="0">
                <a:latin typeface="Georgia" panose="02040502050405020303" pitchFamily="18" charset="0"/>
              </a:rPr>
              <a:t>, </a:t>
            </a:r>
            <a:r>
              <a:rPr lang="fr-FR" sz="2000" i="1" dirty="0" smtClean="0">
                <a:latin typeface="Georgia" panose="02040502050405020303" pitchFamily="18" charset="0"/>
              </a:rPr>
              <a:t>les forces motrices, les pressions, </a:t>
            </a:r>
            <a:r>
              <a:rPr lang="fr-FR" sz="2000" i="1" dirty="0">
                <a:latin typeface="Georgia" panose="02040502050405020303" pitchFamily="18" charset="0"/>
              </a:rPr>
              <a:t>l’</a:t>
            </a:r>
            <a:r>
              <a:rPr lang="fr-FR" sz="2000" i="1" dirty="0" err="1">
                <a:latin typeface="Georgia" panose="02040502050405020303" pitchFamily="18" charset="0"/>
              </a:rPr>
              <a:t>etat</a:t>
            </a:r>
            <a:r>
              <a:rPr lang="fr-FR" sz="2000" i="1" dirty="0">
                <a:latin typeface="Georgia" panose="02040502050405020303" pitchFamily="18" charset="0"/>
              </a:rPr>
              <a:t>, l’impact </a:t>
            </a:r>
            <a:r>
              <a:rPr lang="fr-FR" sz="2000" i="1" dirty="0" smtClean="0">
                <a:latin typeface="Georgia" panose="02040502050405020303" pitchFamily="18" charset="0"/>
              </a:rPr>
              <a:t>sur </a:t>
            </a:r>
            <a:r>
              <a:rPr lang="fr-FR" sz="2000" i="1" dirty="0">
                <a:latin typeface="Georgia" panose="02040502050405020303" pitchFamily="18" charset="0"/>
              </a:rPr>
              <a:t>l'</a:t>
            </a:r>
            <a:r>
              <a:rPr lang="fr-FR" sz="2000" b="1" i="1" dirty="0">
                <a:latin typeface="Georgia" panose="02040502050405020303" pitchFamily="18" charset="0"/>
              </a:rPr>
              <a:t>environnement</a:t>
            </a:r>
            <a:r>
              <a:rPr lang="fr-FR" sz="2000" i="1" dirty="0">
                <a:latin typeface="Georgia" panose="02040502050405020303" pitchFamily="18" charset="0"/>
              </a:rPr>
              <a:t> et les réponses apportées (modèle </a:t>
            </a:r>
            <a:r>
              <a:rPr lang="fr-FR" sz="2000" i="1" dirty="0" smtClean="0">
                <a:latin typeface="Georgia" panose="02040502050405020303" pitchFamily="18" charset="0"/>
              </a:rPr>
              <a:t>DPSIR)</a:t>
            </a:r>
          </a:p>
          <a:p>
            <a:pPr marL="640080" indent="-342900" algn="just">
              <a:lnSpc>
                <a:spcPct val="100000"/>
              </a:lnSpc>
              <a:spcBef>
                <a:spcPts val="5"/>
              </a:spcBef>
              <a:buFont typeface="Georgia"/>
              <a:buChar char="•"/>
              <a:tabLst>
                <a:tab pos="640080" algn="l"/>
                <a:tab pos="640715" algn="l"/>
              </a:tabLst>
            </a:pPr>
            <a:r>
              <a:rPr lang="fr-FR" sz="2000" b="1" i="1" dirty="0" smtClean="0">
                <a:latin typeface="Georgia" panose="02040502050405020303" pitchFamily="18" charset="0"/>
              </a:rPr>
              <a:t>DPSIR</a:t>
            </a:r>
            <a:r>
              <a:rPr lang="fr-FR" sz="2000" i="1" dirty="0" smtClean="0">
                <a:latin typeface="Georgia" panose="02040502050405020303" pitchFamily="18" charset="0"/>
              </a:rPr>
              <a:t>: </a:t>
            </a:r>
            <a:r>
              <a:rPr lang="fr-FR" sz="2000" i="1" dirty="0" err="1" smtClean="0">
                <a:latin typeface="Georgia" panose="02040502050405020303" pitchFamily="18" charset="0"/>
              </a:rPr>
              <a:t>driving</a:t>
            </a:r>
            <a:r>
              <a:rPr lang="fr-FR" sz="2000" i="1" dirty="0" smtClean="0">
                <a:latin typeface="Georgia" panose="02040502050405020303" pitchFamily="18" charset="0"/>
              </a:rPr>
              <a:t> </a:t>
            </a:r>
            <a:r>
              <a:rPr lang="fr-FR" sz="2000" i="1" dirty="0">
                <a:latin typeface="Georgia" panose="02040502050405020303" pitchFamily="18" charset="0"/>
              </a:rPr>
              <a:t>forces — pressures — state — impact — </a:t>
            </a:r>
            <a:r>
              <a:rPr lang="fr-FR" sz="2000" i="1" dirty="0" err="1" smtClean="0">
                <a:latin typeface="Georgia" panose="02040502050405020303" pitchFamily="18" charset="0"/>
              </a:rPr>
              <a:t>responses</a:t>
            </a:r>
            <a:r>
              <a:rPr lang="fr-FR" sz="2000" i="1" dirty="0" smtClean="0">
                <a:latin typeface="Georgia" panose="02040502050405020303" pitchFamily="18" charset="0"/>
              </a:rPr>
              <a:t>. </a:t>
            </a:r>
            <a:r>
              <a:rPr lang="fr-FR" sz="2000" b="1" i="1" dirty="0">
                <a:latin typeface="Georgia" panose="02040502050405020303" pitchFamily="18" charset="0"/>
              </a:rPr>
              <a:t>FPEIR</a:t>
            </a:r>
            <a:r>
              <a:rPr lang="fr-FR" sz="2000" i="1" dirty="0">
                <a:latin typeface="Georgia" panose="02040502050405020303" pitchFamily="18" charset="0"/>
              </a:rPr>
              <a:t> en français (forces motrices — pressions — état — impact — réponses). Ce modèle vise à décrire les interactions entre la société et l’environnement à l’aide d’indicateurs et de statistiques diverses. Il a été développé par l’Agence Européenne pour l’Environnement à partir d’un modèle initial de l’Organisation de Coopération et de Développement </a:t>
            </a:r>
            <a:r>
              <a:rPr lang="fr-FR" sz="2000" i="1" dirty="0" err="1">
                <a:latin typeface="Georgia" panose="02040502050405020303" pitchFamily="18" charset="0"/>
              </a:rPr>
              <a:t>Economique</a:t>
            </a:r>
            <a:r>
              <a:rPr lang="fr-FR" sz="2000" i="1" dirty="0">
                <a:latin typeface="Georgia" panose="02040502050405020303" pitchFamily="18" charset="0"/>
              </a:rPr>
              <a:t>, le modèle PER (pressions — état — réponses</a:t>
            </a:r>
            <a:r>
              <a:rPr lang="fr-FR" sz="2000" i="1" dirty="0" smtClean="0">
                <a:latin typeface="Georgia" panose="02040502050405020303" pitchFamily="18" charset="0"/>
              </a:rPr>
              <a:t>).</a:t>
            </a:r>
          </a:p>
          <a:p>
            <a:pPr marL="640080" indent="-342900" algn="just">
              <a:lnSpc>
                <a:spcPct val="100000"/>
              </a:lnSpc>
              <a:spcBef>
                <a:spcPts val="5"/>
              </a:spcBef>
              <a:buFont typeface="Georgia"/>
              <a:buChar char="•"/>
              <a:tabLst>
                <a:tab pos="640080" algn="l"/>
                <a:tab pos="640715" algn="l"/>
              </a:tabLst>
            </a:pPr>
            <a:r>
              <a:rPr lang="fr-FR" sz="2000" i="1" dirty="0" smtClean="0">
                <a:latin typeface="Georgia" panose="02040502050405020303" pitchFamily="18" charset="0"/>
              </a:rPr>
              <a:t>Le </a:t>
            </a:r>
            <a:r>
              <a:rPr lang="fr-FR" sz="2000" b="1" i="1" dirty="0" err="1">
                <a:latin typeface="Georgia" panose="02040502050405020303" pitchFamily="18" charset="0"/>
              </a:rPr>
              <a:t>reporting</a:t>
            </a:r>
            <a:r>
              <a:rPr lang="fr-FR" sz="2000" b="1" i="1" dirty="0">
                <a:latin typeface="Georgia" panose="02040502050405020303" pitchFamily="18" charset="0"/>
              </a:rPr>
              <a:t> environnemental</a:t>
            </a:r>
            <a:r>
              <a:rPr lang="fr-FR" sz="2000" i="1" dirty="0">
                <a:latin typeface="Georgia" panose="02040502050405020303" pitchFamily="18" charset="0"/>
              </a:rPr>
              <a:t> ou </a:t>
            </a:r>
            <a:r>
              <a:rPr lang="fr-FR" sz="2000" b="1" i="1" dirty="0" err="1">
                <a:latin typeface="Georgia" panose="02040502050405020303" pitchFamily="18" charset="0"/>
              </a:rPr>
              <a:t>reporting</a:t>
            </a:r>
            <a:r>
              <a:rPr lang="fr-FR" sz="2000" b="1" i="1" dirty="0">
                <a:latin typeface="Georgia" panose="02040502050405020303" pitchFamily="18" charset="0"/>
              </a:rPr>
              <a:t> </a:t>
            </a:r>
            <a:r>
              <a:rPr lang="fr-FR" sz="2000" b="1" i="1" dirty="0" smtClean="0">
                <a:latin typeface="Georgia" panose="02040502050405020303" pitchFamily="18" charset="0"/>
              </a:rPr>
              <a:t>socio-environnemental</a:t>
            </a:r>
            <a:r>
              <a:rPr lang="fr-FR" sz="2000" i="1" dirty="0" smtClean="0">
                <a:latin typeface="Georgia" panose="02040502050405020303" pitchFamily="18" charset="0"/>
              </a:rPr>
              <a:t> </a:t>
            </a:r>
            <a:r>
              <a:rPr lang="fr-FR" sz="2000" i="1" dirty="0">
                <a:latin typeface="Georgia" panose="02040502050405020303" pitchFamily="18" charset="0"/>
              </a:rPr>
              <a:t>est une des formes de </a:t>
            </a:r>
            <a:r>
              <a:rPr lang="fr-FR" sz="2000" b="1" i="1" dirty="0" err="1">
                <a:latin typeface="Georgia" panose="02040502050405020303" pitchFamily="18" charset="0"/>
                <a:hlinkClick r:id="rId4" tooltip="Reporting"/>
              </a:rPr>
              <a:t>reporting</a:t>
            </a:r>
            <a:r>
              <a:rPr lang="fr-FR" sz="2000" i="1" dirty="0">
                <a:latin typeface="Georgia" panose="02040502050405020303" pitchFamily="18" charset="0"/>
              </a:rPr>
              <a:t>. Il consiste - pour une entreprise et/ou ses filiales, ou pour une administration - à communiquer sous forme de rapports (trimestriels, annuels..) </a:t>
            </a:r>
            <a:r>
              <a:rPr lang="fr-FR" sz="2000" i="1" dirty="0" smtClean="0">
                <a:latin typeface="Georgia" panose="02040502050405020303" pitchFamily="18" charset="0"/>
              </a:rPr>
              <a:t>un </a:t>
            </a:r>
            <a:r>
              <a:rPr lang="fr-FR" sz="2000" i="1" dirty="0">
                <a:latin typeface="Georgia" panose="02040502050405020303" pitchFamily="18" charset="0"/>
              </a:rPr>
              <a:t>bilan environnemental ou socio-environnemental de ses impacts directs ou indirects, immédiats ou différés, régulièrement mis à jour</a:t>
            </a:r>
            <a:r>
              <a:rPr lang="fr-FR" sz="2000" i="1" dirty="0" smtClean="0">
                <a:latin typeface="Georgia" panose="02040502050405020303" pitchFamily="18" charset="0"/>
              </a:rPr>
              <a:t>. </a:t>
            </a:r>
            <a:endParaRPr lang="fr-FR" sz="2000" i="1" dirty="0">
              <a:latin typeface="Georgia" panose="02040502050405020303" pitchFamily="18" charset="0"/>
            </a:endParaRPr>
          </a:p>
        </p:txBody>
      </p:sp>
      <p:sp>
        <p:nvSpPr>
          <p:cNvPr id="6" name="object 6"/>
          <p:cNvSpPr/>
          <p:nvPr/>
        </p:nvSpPr>
        <p:spPr>
          <a:xfrm>
            <a:off x="224027" y="301752"/>
            <a:ext cx="6993635" cy="46634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32587" y="256031"/>
            <a:ext cx="1990344" cy="643128"/>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83565" y="38100"/>
            <a:ext cx="8576868" cy="653128"/>
          </a:xfrm>
          <a:prstGeom prst="rect">
            <a:avLst/>
          </a:prstGeom>
        </p:spPr>
        <p:txBody>
          <a:bodyPr vert="horz" wrap="square" lIns="0" tIns="281051" rIns="0" bIns="0" rtlCol="0">
            <a:spAutoFit/>
          </a:bodyPr>
          <a:lstStyle/>
          <a:p>
            <a:pPr marL="33020">
              <a:lnSpc>
                <a:spcPct val="100000"/>
              </a:lnSpc>
            </a:pPr>
            <a:r>
              <a:rPr lang="fr-FR" sz="2400" b="1" spc="-5" dirty="0" smtClean="0">
                <a:latin typeface="Arial"/>
                <a:cs typeface="Arial"/>
              </a:rPr>
              <a:t>QUELQUES DEFINITIONS</a:t>
            </a:r>
            <a:endParaRPr sz="2400" dirty="0">
              <a:latin typeface="Arial"/>
              <a:cs typeface="Arial"/>
            </a:endParaRPr>
          </a:p>
        </p:txBody>
      </p:sp>
      <p:sp>
        <p:nvSpPr>
          <p:cNvPr id="15" name="object 10"/>
          <p:cNvSpPr/>
          <p:nvPr/>
        </p:nvSpPr>
        <p:spPr>
          <a:xfrm>
            <a:off x="0" y="1300130"/>
            <a:ext cx="639762" cy="4953000"/>
          </a:xfrm>
          <a:prstGeom prst="rect">
            <a:avLst/>
          </a:prstGeom>
          <a:blipFill>
            <a:blip r:embed="rId7" cstate="print"/>
            <a:stretch>
              <a:fillRect/>
            </a:stretch>
          </a:blipFill>
        </p:spPr>
        <p:txBody>
          <a:bodyPr wrap="square" lIns="0" tIns="0" rIns="0" bIns="0" rtlCol="0"/>
          <a:lstStyle/>
          <a:p>
            <a:endParaRPr/>
          </a:p>
        </p:txBody>
      </p:sp>
      <p:pic>
        <p:nvPicPr>
          <p:cNvPr id="1025" name="Picture 1" descr="Vers le niveau supérieu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1912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0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73608" y="1171955"/>
            <a:ext cx="7796783" cy="504596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74687" y="1150937"/>
            <a:ext cx="7794625" cy="50419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02692" y="28955"/>
            <a:ext cx="8941308" cy="126492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1252" y="0"/>
            <a:ext cx="8830056" cy="1388364"/>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2400" b="1" spc="-5" dirty="0">
                <a:latin typeface="Arial"/>
                <a:cs typeface="Arial"/>
              </a:rPr>
              <a:t>IRIS -</a:t>
            </a:r>
            <a:r>
              <a:rPr sz="2400" b="1" spc="-70" dirty="0">
                <a:latin typeface="Arial"/>
                <a:cs typeface="Arial"/>
              </a:rPr>
              <a:t> </a:t>
            </a:r>
            <a:r>
              <a:rPr sz="2400" b="1" spc="-5" dirty="0">
                <a:latin typeface="Arial"/>
                <a:cs typeface="Arial"/>
              </a:rPr>
              <a:t>Tableau de bord</a:t>
            </a:r>
            <a:endParaRPr sz="2400">
              <a:latin typeface="Arial"/>
              <a:cs typeface="Arial"/>
            </a:endParaRPr>
          </a:p>
          <a:p>
            <a:pPr marL="12700" marR="5080">
              <a:lnSpc>
                <a:spcPct val="100000"/>
              </a:lnSpc>
              <a:spcBef>
                <a:spcPts val="20"/>
              </a:spcBef>
            </a:pPr>
            <a:r>
              <a:rPr sz="1600" b="1" spc="-5" dirty="0">
                <a:latin typeface="Arial"/>
                <a:cs typeface="Arial"/>
              </a:rPr>
              <a:t>Renseignements au </a:t>
            </a:r>
            <a:r>
              <a:rPr sz="1600" b="1" spc="-15" dirty="0">
                <a:latin typeface="Arial"/>
                <a:cs typeface="Arial"/>
              </a:rPr>
              <a:t>votre </a:t>
            </a:r>
            <a:r>
              <a:rPr sz="1600" b="1" spc="-5" dirty="0">
                <a:latin typeface="Arial"/>
                <a:cs typeface="Arial"/>
              </a:rPr>
              <a:t>portée: Instances utilisation Indicateur de peupler plusieurs Dashboards qui incluent des instances Indicateur </a:t>
            </a:r>
            <a:r>
              <a:rPr sz="1600" b="1" dirty="0">
                <a:latin typeface="Arial"/>
                <a:cs typeface="Arial"/>
              </a:rPr>
              <a:t>projection </a:t>
            </a:r>
            <a:r>
              <a:rPr sz="1600" b="1" spc="-5" dirty="0">
                <a:latin typeface="Arial"/>
                <a:cs typeface="Arial"/>
              </a:rPr>
              <a:t>état et les tendances de </a:t>
            </a:r>
            <a:r>
              <a:rPr sz="1600" b="1" spc="-10" dirty="0">
                <a:latin typeface="Arial"/>
                <a:cs typeface="Arial"/>
              </a:rPr>
              <a:t>la</a:t>
            </a:r>
            <a:r>
              <a:rPr sz="1600" b="1" spc="215" dirty="0">
                <a:latin typeface="Arial"/>
                <a:cs typeface="Arial"/>
              </a:rPr>
              <a:t> </a:t>
            </a:r>
            <a:r>
              <a:rPr sz="1600" b="1" spc="-10" dirty="0">
                <a:latin typeface="Arial"/>
                <a:cs typeface="Arial"/>
              </a:rPr>
              <a:t>Environnement</a:t>
            </a:r>
            <a:endParaRPr sz="1600">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83565" y="38100"/>
            <a:ext cx="8576868" cy="632609"/>
          </a:xfrm>
          <a:prstGeom prst="rect">
            <a:avLst/>
          </a:prstGeom>
        </p:spPr>
        <p:txBody>
          <a:bodyPr vert="horz" wrap="square" lIns="0" tIns="199771" rIns="0" bIns="0" rtlCol="0">
            <a:spAutoFit/>
          </a:bodyPr>
          <a:lstStyle/>
          <a:p>
            <a:pPr marL="264795">
              <a:lnSpc>
                <a:spcPct val="100000"/>
              </a:lnSpc>
            </a:pPr>
            <a:r>
              <a:rPr lang="fr-FR" b="1" spc="-5" dirty="0" smtClean="0">
                <a:latin typeface="Arial" panose="020B0604020202020204" pitchFamily="34" charset="0"/>
                <a:cs typeface="Arial" panose="020B0604020202020204" pitchFamily="34" charset="0"/>
              </a:rPr>
              <a:t>AVANTAGE DE L’U</a:t>
            </a:r>
            <a:r>
              <a:rPr lang="fr-FR" b="1" spc="-10" dirty="0" smtClean="0">
                <a:latin typeface="Arial" panose="020B0604020202020204" pitchFamily="34" charset="0"/>
                <a:cs typeface="Arial" panose="020B0604020202020204" pitchFamily="34" charset="0"/>
              </a:rPr>
              <a:t>TILISATION DE</a:t>
            </a:r>
            <a:r>
              <a:rPr lang="fr-FR" b="1" dirty="0" smtClean="0">
                <a:latin typeface="Arial" panose="020B0604020202020204" pitchFamily="34" charset="0"/>
                <a:cs typeface="Arial" panose="020B0604020202020204" pitchFamily="34" charset="0"/>
              </a:rPr>
              <a:t> </a:t>
            </a:r>
            <a:r>
              <a:rPr lang="fr-FR" b="1" spc="-5" dirty="0" smtClean="0">
                <a:latin typeface="Arial" panose="020B0604020202020204" pitchFamily="34" charset="0"/>
                <a:cs typeface="Arial" panose="020B0604020202020204" pitchFamily="34" charset="0"/>
              </a:rPr>
              <a:t>IRIS</a:t>
            </a:r>
            <a:endParaRPr lang="fr-FR" b="1" spc="-5" dirty="0">
              <a:latin typeface="Arial" panose="020B0604020202020204" pitchFamily="34" charset="0"/>
              <a:cs typeface="Arial" panose="020B0604020202020204" pitchFamily="34" charset="0"/>
            </a:endParaRPr>
          </a:p>
        </p:txBody>
      </p:sp>
      <p:sp>
        <p:nvSpPr>
          <p:cNvPr id="4" name="object 4"/>
          <p:cNvSpPr txBox="1"/>
          <p:nvPr/>
        </p:nvSpPr>
        <p:spPr>
          <a:xfrm>
            <a:off x="764540" y="1582673"/>
            <a:ext cx="7364730" cy="3334246"/>
          </a:xfrm>
          <a:prstGeom prst="rect">
            <a:avLst/>
          </a:prstGeom>
        </p:spPr>
        <p:txBody>
          <a:bodyPr vert="horz" wrap="square" lIns="0" tIns="0" rIns="0" bIns="0" rtlCol="0">
            <a:spAutoFit/>
          </a:bodyPr>
          <a:lstStyle/>
          <a:p>
            <a:pPr marL="355600" indent="-342900">
              <a:lnSpc>
                <a:spcPct val="100000"/>
              </a:lnSpc>
              <a:buSzPct val="130000"/>
              <a:buAutoNum type="arabicPeriod"/>
              <a:tabLst>
                <a:tab pos="356235" algn="l"/>
              </a:tabLst>
            </a:pPr>
            <a:r>
              <a:rPr sz="2000" b="1" dirty="0">
                <a:latin typeface="Georgia"/>
                <a:cs typeface="Georgia"/>
              </a:rPr>
              <a:t>Amélioration de la coordination </a:t>
            </a:r>
            <a:r>
              <a:rPr sz="2000" dirty="0">
                <a:latin typeface="Georgia"/>
                <a:cs typeface="Georgia"/>
              </a:rPr>
              <a:t>entre</a:t>
            </a:r>
            <a:r>
              <a:rPr sz="2000" spc="-114" dirty="0">
                <a:latin typeface="Georgia"/>
                <a:cs typeface="Georgia"/>
              </a:rPr>
              <a:t> </a:t>
            </a:r>
            <a:r>
              <a:rPr lang="fr-FR" sz="2000" dirty="0" smtClean="0">
                <a:latin typeface="Georgia"/>
                <a:cs typeface="Georgia"/>
              </a:rPr>
              <a:t>les sources d’information</a:t>
            </a:r>
            <a:endParaRPr sz="2000" dirty="0">
              <a:latin typeface="Georgia"/>
              <a:cs typeface="Georgia"/>
            </a:endParaRPr>
          </a:p>
          <a:p>
            <a:pPr marL="355600" indent="-342900">
              <a:lnSpc>
                <a:spcPct val="100000"/>
              </a:lnSpc>
              <a:spcBef>
                <a:spcPts val="480"/>
              </a:spcBef>
              <a:buSzPct val="130000"/>
              <a:buAutoNum type="arabicPeriod"/>
              <a:tabLst>
                <a:tab pos="356235" algn="l"/>
              </a:tabLst>
            </a:pPr>
            <a:r>
              <a:rPr lang="fr-FR" sz="2000" dirty="0" smtClean="0">
                <a:latin typeface="Georgia"/>
                <a:cs typeface="Georgia"/>
              </a:rPr>
              <a:t>R</a:t>
            </a:r>
            <a:r>
              <a:rPr sz="2000" dirty="0" err="1" smtClean="0">
                <a:latin typeface="Georgia"/>
                <a:cs typeface="Georgia"/>
              </a:rPr>
              <a:t>apports</a:t>
            </a:r>
            <a:r>
              <a:rPr sz="2000" dirty="0" smtClean="0">
                <a:latin typeface="Georgia"/>
                <a:cs typeface="Georgia"/>
              </a:rPr>
              <a:t> </a:t>
            </a:r>
            <a:r>
              <a:rPr sz="2000" b="1" dirty="0">
                <a:latin typeface="Georgia"/>
                <a:cs typeface="Georgia"/>
              </a:rPr>
              <a:t>sont </a:t>
            </a:r>
            <a:r>
              <a:rPr sz="2000" b="1" spc="-5" dirty="0">
                <a:latin typeface="Georgia"/>
                <a:cs typeface="Georgia"/>
              </a:rPr>
              <a:t>facilement</a:t>
            </a:r>
            <a:r>
              <a:rPr sz="2000" b="1" spc="-100" dirty="0">
                <a:latin typeface="Georgia"/>
                <a:cs typeface="Georgia"/>
              </a:rPr>
              <a:t> </a:t>
            </a:r>
            <a:r>
              <a:rPr sz="2000" b="1" dirty="0">
                <a:latin typeface="Georgia"/>
                <a:cs typeface="Georgia"/>
              </a:rPr>
              <a:t>accessible</a:t>
            </a:r>
            <a:endParaRPr sz="2000" dirty="0">
              <a:latin typeface="Georgia"/>
              <a:cs typeface="Georgia"/>
            </a:endParaRPr>
          </a:p>
          <a:p>
            <a:pPr marL="355600" marR="60325" indent="-342900">
              <a:lnSpc>
                <a:spcPts val="3600"/>
              </a:lnSpc>
              <a:spcBef>
                <a:spcPts val="200"/>
              </a:spcBef>
              <a:buSzPct val="130000"/>
              <a:buAutoNum type="arabicPeriod"/>
              <a:tabLst>
                <a:tab pos="356235" algn="l"/>
              </a:tabLst>
            </a:pPr>
            <a:r>
              <a:rPr sz="2000" b="1" dirty="0">
                <a:latin typeface="Georgia"/>
                <a:cs typeface="Georgia"/>
              </a:rPr>
              <a:t>Accès </a:t>
            </a:r>
            <a:r>
              <a:rPr sz="2000" b="1" dirty="0" err="1">
                <a:latin typeface="Georgia"/>
                <a:cs typeface="Georgia"/>
              </a:rPr>
              <a:t>rapide</a:t>
            </a:r>
            <a:r>
              <a:rPr sz="2000" b="1" dirty="0">
                <a:latin typeface="Georgia"/>
                <a:cs typeface="Georgia"/>
              </a:rPr>
              <a:t> </a:t>
            </a:r>
            <a:r>
              <a:rPr sz="2000" b="1" spc="-5" dirty="0" smtClean="0">
                <a:latin typeface="Georgia"/>
                <a:cs typeface="Georgia"/>
              </a:rPr>
              <a:t>au</a:t>
            </a:r>
            <a:r>
              <a:rPr lang="fr-FR" sz="2000" b="1" spc="-5" dirty="0" smtClean="0">
                <a:latin typeface="Georgia"/>
                <a:cs typeface="Georgia"/>
              </a:rPr>
              <a:t>x</a:t>
            </a:r>
            <a:r>
              <a:rPr sz="2000" b="1" dirty="0" smtClean="0">
                <a:latin typeface="Georgia"/>
                <a:cs typeface="Georgia"/>
              </a:rPr>
              <a:t> </a:t>
            </a:r>
            <a:r>
              <a:rPr sz="2000" b="1" dirty="0">
                <a:latin typeface="Georgia"/>
                <a:cs typeface="Georgia"/>
              </a:rPr>
              <a:t>données et </a:t>
            </a:r>
            <a:r>
              <a:rPr sz="2000" b="1" spc="-5" dirty="0">
                <a:latin typeface="Georgia"/>
                <a:cs typeface="Georgia"/>
              </a:rPr>
              <a:t>une analyse </a:t>
            </a:r>
            <a:r>
              <a:rPr sz="2000" spc="-5" dirty="0">
                <a:latin typeface="Georgia"/>
                <a:cs typeface="Georgia"/>
              </a:rPr>
              <a:t>sur l'état  </a:t>
            </a:r>
            <a:r>
              <a:rPr sz="2000" dirty="0">
                <a:latin typeface="Georgia"/>
                <a:cs typeface="Georgia"/>
              </a:rPr>
              <a:t>et les tendances </a:t>
            </a:r>
            <a:r>
              <a:rPr sz="2000" spc="-5" dirty="0">
                <a:latin typeface="Georgia"/>
                <a:cs typeface="Georgia"/>
              </a:rPr>
              <a:t>du </a:t>
            </a:r>
            <a:r>
              <a:rPr sz="2000" dirty="0">
                <a:latin typeface="Georgia"/>
                <a:cs typeface="Georgia"/>
              </a:rPr>
              <a:t>environnement du tout</a:t>
            </a:r>
            <a:r>
              <a:rPr sz="2000" spc="-70" dirty="0">
                <a:latin typeface="Georgia"/>
                <a:cs typeface="Georgia"/>
              </a:rPr>
              <a:t> </a:t>
            </a:r>
            <a:r>
              <a:rPr sz="2000" dirty="0">
                <a:latin typeface="Georgia"/>
                <a:cs typeface="Georgia"/>
              </a:rPr>
              <a:t>fois</a:t>
            </a:r>
          </a:p>
          <a:p>
            <a:pPr marL="355600" indent="-342900">
              <a:lnSpc>
                <a:spcPct val="100000"/>
              </a:lnSpc>
              <a:spcBef>
                <a:spcPts val="280"/>
              </a:spcBef>
              <a:buSzPct val="130000"/>
              <a:buAutoNum type="arabicPeriod"/>
              <a:tabLst>
                <a:tab pos="356235" algn="l"/>
              </a:tabLst>
            </a:pPr>
            <a:r>
              <a:rPr sz="2000" b="1" dirty="0" err="1">
                <a:latin typeface="Georgia"/>
                <a:cs typeface="Georgia"/>
              </a:rPr>
              <a:t>Rationalisation</a:t>
            </a:r>
            <a:r>
              <a:rPr sz="2000" b="1" spc="-80" dirty="0">
                <a:latin typeface="Georgia"/>
                <a:cs typeface="Georgia"/>
              </a:rPr>
              <a:t> </a:t>
            </a:r>
            <a:r>
              <a:rPr lang="fr-FR" sz="2000" b="1" spc="-80" dirty="0" smtClean="0">
                <a:latin typeface="Georgia"/>
                <a:cs typeface="Georgia"/>
              </a:rPr>
              <a:t>des </a:t>
            </a:r>
            <a:r>
              <a:rPr sz="2000" b="1" dirty="0" smtClean="0">
                <a:latin typeface="Georgia"/>
                <a:cs typeface="Georgia"/>
              </a:rPr>
              <a:t>rapports</a:t>
            </a:r>
            <a:endParaRPr sz="2000" dirty="0">
              <a:latin typeface="Georgia"/>
              <a:cs typeface="Georgia"/>
            </a:endParaRPr>
          </a:p>
          <a:p>
            <a:pPr marL="355600" indent="-342900">
              <a:lnSpc>
                <a:spcPct val="100000"/>
              </a:lnSpc>
              <a:spcBef>
                <a:spcPts val="480"/>
              </a:spcBef>
              <a:buSzPct val="130000"/>
              <a:buAutoNum type="arabicPeriod"/>
              <a:tabLst>
                <a:tab pos="356235" algn="l"/>
              </a:tabLst>
            </a:pPr>
            <a:r>
              <a:rPr sz="2000" dirty="0" err="1">
                <a:latin typeface="Georgia"/>
                <a:cs typeface="Georgia"/>
              </a:rPr>
              <a:t>Données</a:t>
            </a:r>
            <a:r>
              <a:rPr sz="2000" dirty="0">
                <a:latin typeface="Georgia"/>
                <a:cs typeface="Georgia"/>
              </a:rPr>
              <a:t> </a:t>
            </a:r>
            <a:r>
              <a:rPr lang="fr-FR" sz="2000" spc="-5" dirty="0" smtClean="0">
                <a:latin typeface="Georgia"/>
                <a:cs typeface="Georgia"/>
              </a:rPr>
              <a:t>accessibles </a:t>
            </a:r>
            <a:r>
              <a:rPr sz="2000" spc="-5" dirty="0" err="1" smtClean="0">
                <a:latin typeface="Georgia"/>
                <a:cs typeface="Georgia"/>
              </a:rPr>
              <a:t>téléchargé</a:t>
            </a:r>
            <a:r>
              <a:rPr sz="2000" spc="-5" dirty="0" smtClean="0">
                <a:latin typeface="Georgia"/>
                <a:cs typeface="Georgia"/>
              </a:rPr>
              <a:t> </a:t>
            </a:r>
            <a:r>
              <a:rPr sz="2000" spc="-5" dirty="0">
                <a:latin typeface="Georgia"/>
                <a:cs typeface="Georgia"/>
              </a:rPr>
              <a:t>à partir </a:t>
            </a:r>
            <a:r>
              <a:rPr sz="2000" dirty="0">
                <a:latin typeface="Georgia"/>
                <a:cs typeface="Georgia"/>
              </a:rPr>
              <a:t>des serveurs distants </a:t>
            </a:r>
            <a:r>
              <a:rPr sz="2000" b="1" dirty="0">
                <a:latin typeface="Georgia"/>
                <a:cs typeface="Georgia"/>
              </a:rPr>
              <a:t>très</a:t>
            </a:r>
            <a:r>
              <a:rPr sz="2000" b="1" spc="-35" dirty="0">
                <a:latin typeface="Georgia"/>
                <a:cs typeface="Georgia"/>
              </a:rPr>
              <a:t> </a:t>
            </a:r>
            <a:r>
              <a:rPr sz="2000" b="1" spc="-5" dirty="0">
                <a:latin typeface="Georgia"/>
                <a:cs typeface="Georgia"/>
              </a:rPr>
              <a:t>facilement</a:t>
            </a:r>
            <a:endParaRPr sz="2000" dirty="0">
              <a:latin typeface="Georgia"/>
              <a:cs typeface="Georgia"/>
            </a:endParaRPr>
          </a:p>
          <a:p>
            <a:pPr marL="355600" indent="-342900">
              <a:lnSpc>
                <a:spcPct val="100000"/>
              </a:lnSpc>
              <a:spcBef>
                <a:spcPts val="480"/>
              </a:spcBef>
              <a:buSzPct val="130000"/>
              <a:buAutoNum type="arabicPeriod"/>
              <a:tabLst>
                <a:tab pos="356235" algn="l"/>
              </a:tabLst>
            </a:pPr>
            <a:r>
              <a:rPr sz="2000" b="1" dirty="0">
                <a:latin typeface="Georgia"/>
                <a:cs typeface="Georgia"/>
              </a:rPr>
              <a:t>faible </a:t>
            </a:r>
            <a:r>
              <a:rPr sz="2000" b="1" dirty="0" err="1">
                <a:latin typeface="Georgia"/>
                <a:cs typeface="Georgia"/>
              </a:rPr>
              <a:t>investissement</a:t>
            </a:r>
            <a:r>
              <a:rPr sz="2000" b="1" spc="-85" dirty="0">
                <a:latin typeface="Georgia"/>
                <a:cs typeface="Georgia"/>
              </a:rPr>
              <a:t> </a:t>
            </a:r>
            <a:r>
              <a:rPr lang="fr-FR" sz="2000" b="1" spc="-85" dirty="0" smtClean="0">
                <a:latin typeface="Georgia"/>
                <a:cs typeface="Georgia"/>
              </a:rPr>
              <a:t>de </a:t>
            </a:r>
            <a:r>
              <a:rPr sz="2000" b="1" dirty="0" err="1" smtClean="0">
                <a:latin typeface="Georgia"/>
                <a:cs typeface="Georgia"/>
              </a:rPr>
              <a:t>frais</a:t>
            </a:r>
            <a:endParaRPr sz="2000" dirty="0">
              <a:latin typeface="Georgia"/>
              <a:cs typeface="Georgia"/>
            </a:endParaRPr>
          </a:p>
        </p:txBody>
      </p:sp>
      <p:sp>
        <p:nvSpPr>
          <p:cNvPr id="5" name="object 10"/>
          <p:cNvSpPr/>
          <p:nvPr/>
        </p:nvSpPr>
        <p:spPr>
          <a:xfrm>
            <a:off x="0" y="1300130"/>
            <a:ext cx="639762" cy="4953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99771" rIns="0" bIns="0" rtlCol="0">
            <a:spAutoFit/>
          </a:bodyPr>
          <a:lstStyle/>
          <a:p>
            <a:pPr marL="264795">
              <a:lnSpc>
                <a:spcPct val="100000"/>
              </a:lnSpc>
            </a:pPr>
            <a:r>
              <a:rPr spc="-5" dirty="0"/>
              <a:t>démonstration et </a:t>
            </a:r>
            <a:r>
              <a:rPr spc="-10" dirty="0"/>
              <a:t>essai </a:t>
            </a:r>
            <a:r>
              <a:rPr dirty="0"/>
              <a:t>de </a:t>
            </a:r>
            <a:r>
              <a:rPr spc="-5" dirty="0"/>
              <a:t>IRIS au </a:t>
            </a:r>
            <a:r>
              <a:rPr spc="-10" dirty="0"/>
              <a:t>Pays</a:t>
            </a:r>
            <a:r>
              <a:rPr spc="60" dirty="0"/>
              <a:t> </a:t>
            </a:r>
            <a:r>
              <a:rPr spc="-5" dirty="0"/>
              <a:t>niveau</a:t>
            </a:r>
          </a:p>
        </p:txBody>
      </p:sp>
      <p:sp>
        <p:nvSpPr>
          <p:cNvPr id="4" name="object 4"/>
          <p:cNvSpPr txBox="1"/>
          <p:nvPr/>
        </p:nvSpPr>
        <p:spPr>
          <a:xfrm>
            <a:off x="603534" y="2426599"/>
            <a:ext cx="8538845" cy="1328954"/>
          </a:xfrm>
          <a:prstGeom prst="rect">
            <a:avLst/>
          </a:prstGeom>
        </p:spPr>
        <p:txBody>
          <a:bodyPr vert="horz" wrap="square" lIns="0" tIns="0" rIns="0" bIns="0" rtlCol="0">
            <a:spAutoFit/>
          </a:bodyPr>
          <a:lstStyle/>
          <a:p>
            <a:pPr marL="355600" marR="41275" indent="-342900">
              <a:lnSpc>
                <a:spcPct val="150100"/>
              </a:lnSpc>
              <a:buSzPct val="130000"/>
              <a:buFont typeface="Arial"/>
              <a:buChar char="•"/>
              <a:tabLst>
                <a:tab pos="354965" algn="l"/>
                <a:tab pos="355600" algn="l"/>
                <a:tab pos="1647825" algn="l"/>
              </a:tabLst>
            </a:pPr>
            <a:r>
              <a:rPr sz="2000" dirty="0">
                <a:latin typeface="Georgia"/>
                <a:cs typeface="Georgia"/>
              </a:rPr>
              <a:t>IRIS est en cours / sera </a:t>
            </a:r>
            <a:r>
              <a:rPr sz="2000" spc="-5" dirty="0">
                <a:latin typeface="Georgia"/>
                <a:cs typeface="Georgia"/>
              </a:rPr>
              <a:t>être démontrée </a:t>
            </a:r>
            <a:r>
              <a:rPr sz="2000" dirty="0">
                <a:latin typeface="Georgia"/>
                <a:cs typeface="Georgia"/>
              </a:rPr>
              <a:t>et testé dans une sélection </a:t>
            </a:r>
            <a:r>
              <a:rPr sz="2000" spc="-5" dirty="0">
                <a:latin typeface="Georgia"/>
                <a:cs typeface="Georgia"/>
              </a:rPr>
              <a:t>de </a:t>
            </a:r>
            <a:r>
              <a:rPr sz="2000" dirty="0">
                <a:latin typeface="Georgia"/>
                <a:cs typeface="Georgia"/>
              </a:rPr>
              <a:t>pays, y compris </a:t>
            </a:r>
            <a:r>
              <a:rPr sz="2000" b="1" dirty="0">
                <a:latin typeface="Georgia"/>
                <a:cs typeface="Georgia"/>
              </a:rPr>
              <a:t>Bosnie </a:t>
            </a:r>
            <a:r>
              <a:rPr sz="2000" b="1" spc="-5" dirty="0">
                <a:latin typeface="Georgia"/>
                <a:cs typeface="Georgia"/>
              </a:rPr>
              <a:t>Herzégovine</a:t>
            </a:r>
            <a:r>
              <a:rPr sz="2000" spc="-5" dirty="0">
                <a:latin typeface="Georgia"/>
                <a:cs typeface="Georgia"/>
              </a:rPr>
              <a:t>, </a:t>
            </a:r>
            <a:r>
              <a:rPr sz="2000" spc="-5" dirty="0">
                <a:solidFill>
                  <a:schemeClr val="tx2">
                    <a:lumMod val="60000"/>
                    <a:lumOff val="40000"/>
                  </a:schemeClr>
                </a:solidFill>
                <a:latin typeface="Gill Sans Ultra Bold" panose="020B0A02020104020203" pitchFamily="34" charset="0"/>
                <a:cs typeface="Georgia"/>
              </a:rPr>
              <a:t>Cameroun</a:t>
            </a:r>
            <a:r>
              <a:rPr sz="2000" spc="-5" dirty="0">
                <a:latin typeface="Georgia"/>
                <a:cs typeface="Georgia"/>
              </a:rPr>
              <a:t>, </a:t>
            </a:r>
            <a:r>
              <a:rPr sz="2000" b="1" dirty="0" err="1">
                <a:latin typeface="Georgia"/>
                <a:cs typeface="Georgia"/>
              </a:rPr>
              <a:t>République</a:t>
            </a:r>
            <a:r>
              <a:rPr sz="2000" b="1" dirty="0">
                <a:latin typeface="Georgia"/>
                <a:cs typeface="Georgia"/>
              </a:rPr>
              <a:t> </a:t>
            </a:r>
            <a:r>
              <a:rPr sz="2000" b="1" dirty="0" err="1" smtClean="0">
                <a:latin typeface="Georgia"/>
                <a:cs typeface="Georgia"/>
              </a:rPr>
              <a:t>Dominicaine</a:t>
            </a:r>
            <a:r>
              <a:rPr lang="fr-FR" sz="2000" b="1" dirty="0" smtClean="0">
                <a:latin typeface="Georgia"/>
                <a:cs typeface="Georgia"/>
              </a:rPr>
              <a:t> </a:t>
            </a:r>
            <a:r>
              <a:rPr sz="2000" dirty="0" smtClean="0">
                <a:latin typeface="Georgia"/>
                <a:cs typeface="Georgia"/>
              </a:rPr>
              <a:t>et</a:t>
            </a:r>
            <a:r>
              <a:rPr sz="2000" spc="-80" dirty="0" smtClean="0">
                <a:latin typeface="Georgia"/>
                <a:cs typeface="Georgia"/>
              </a:rPr>
              <a:t> </a:t>
            </a:r>
            <a:r>
              <a:rPr sz="2000" b="1" dirty="0" smtClean="0">
                <a:latin typeface="Georgia"/>
                <a:cs typeface="Georgia"/>
              </a:rPr>
              <a:t>Samoa</a:t>
            </a:r>
            <a:endParaRPr sz="2000" dirty="0">
              <a:latin typeface="Georgia"/>
              <a:cs typeface="Georgia"/>
            </a:endParaRPr>
          </a:p>
        </p:txBody>
      </p:sp>
      <p:sp>
        <p:nvSpPr>
          <p:cNvPr id="5" name="object 10"/>
          <p:cNvSpPr/>
          <p:nvPr/>
        </p:nvSpPr>
        <p:spPr>
          <a:xfrm>
            <a:off x="0" y="1300130"/>
            <a:ext cx="639762" cy="4953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620000" y="0"/>
            <a:ext cx="1524000" cy="68580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967726" y="260350"/>
            <a:ext cx="808037" cy="9398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077200" y="1524000"/>
            <a:ext cx="639762" cy="4953000"/>
          </a:xfrm>
          <a:prstGeom prst="rect">
            <a:avLst/>
          </a:prstGeom>
          <a:blipFill>
            <a:blip r:embed="rId5" cstate="print"/>
            <a:stretch>
              <a:fillRect/>
            </a:stretch>
          </a:blipFill>
        </p:spPr>
        <p:txBody>
          <a:bodyPr wrap="square" lIns="0" tIns="0" rIns="0" bIns="0" rtlCol="0"/>
          <a:lstStyle/>
          <a:p>
            <a:endParaRPr/>
          </a:p>
        </p:txBody>
      </p:sp>
      <p:sp>
        <p:nvSpPr>
          <p:cNvPr id="9" name="Titre 8"/>
          <p:cNvSpPr>
            <a:spLocks noGrp="1"/>
          </p:cNvSpPr>
          <p:nvPr>
            <p:ph type="title"/>
          </p:nvPr>
        </p:nvSpPr>
        <p:spPr/>
        <p:txBody>
          <a:bodyPr/>
          <a:lstStyle/>
          <a:p>
            <a:endParaRPr lang="fr-FR"/>
          </a:p>
        </p:txBody>
      </p:sp>
      <p:sp>
        <p:nvSpPr>
          <p:cNvPr id="10" name="ZoneTexte 9"/>
          <p:cNvSpPr txBox="1"/>
          <p:nvPr/>
        </p:nvSpPr>
        <p:spPr>
          <a:xfrm>
            <a:off x="2166836" y="3041834"/>
            <a:ext cx="4462564" cy="461665"/>
          </a:xfrm>
          <a:prstGeom prst="rect">
            <a:avLst/>
          </a:prstGeom>
          <a:noFill/>
        </p:spPr>
        <p:txBody>
          <a:bodyPr wrap="square" rtlCol="0">
            <a:spAutoFit/>
          </a:bodyPr>
          <a:lstStyle/>
          <a:p>
            <a:r>
              <a:rPr lang="fr-FR" sz="2400" dirty="0" smtClean="0">
                <a:effectLst>
                  <a:outerShdw blurRad="38100" dist="38100" dir="2700000" algn="tl">
                    <a:srgbClr val="000000">
                      <a:alpha val="43137"/>
                    </a:srgbClr>
                  </a:outerShdw>
                </a:effectLst>
              </a:rPr>
              <a:t>MERCI POUR VOTRE ATTENTION</a:t>
            </a:r>
            <a:endParaRPr lang="fr-FR"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0999" y="990600"/>
            <a:ext cx="8153401" cy="5847755"/>
          </a:xfrm>
          <a:prstGeom prst="rect">
            <a:avLst/>
          </a:prstGeom>
        </p:spPr>
        <p:txBody>
          <a:bodyPr vert="horz" wrap="square" lIns="0" tIns="0" rIns="0" bIns="0" rtlCol="0">
            <a:spAutoFit/>
          </a:bodyPr>
          <a:lstStyle/>
          <a:p>
            <a:pPr marL="640080" indent="-342900" algn="just">
              <a:lnSpc>
                <a:spcPct val="100000"/>
              </a:lnSpc>
              <a:spcBef>
                <a:spcPts val="5"/>
              </a:spcBef>
              <a:buFont typeface="Georgia"/>
              <a:buChar char="•"/>
              <a:tabLst>
                <a:tab pos="640080" algn="l"/>
                <a:tab pos="640715" algn="l"/>
              </a:tabLst>
            </a:pPr>
            <a:r>
              <a:rPr lang="fr-FR" sz="2000" b="1" i="1" dirty="0" smtClean="0">
                <a:latin typeface="Georgia" panose="02040502050405020303" pitchFamily="18" charset="0"/>
              </a:rPr>
              <a:t>Indicateur: </a:t>
            </a:r>
            <a:r>
              <a:rPr lang="fr-FR" sz="2000" i="1" dirty="0">
                <a:latin typeface="Georgia" panose="02040502050405020303" pitchFamily="18" charset="0"/>
              </a:rPr>
              <a:t>Un indicateur est un paramètre, ou une valeur obtenue à partir d’un ensemble de paramètres, qui fournit des informations sur un phénomène ou le décrit. Un indicateur est conçu avec un objectif et à l’intention d’un certain groupe d’utilisateurs. </a:t>
            </a:r>
            <a:r>
              <a:rPr lang="fr-FR" sz="2000" i="1" dirty="0">
                <a:latin typeface="Georgia" panose="02040502050405020303" pitchFamily="18" charset="0"/>
              </a:rPr>
              <a:t>Il reflète une situation et peut guider les décisions à prendre afin d’atteindre les objectifs </a:t>
            </a:r>
            <a:r>
              <a:rPr lang="fr-FR" sz="2000" i="1" dirty="0">
                <a:latin typeface="Georgia" panose="02040502050405020303" pitchFamily="18" charset="0"/>
              </a:rPr>
              <a:t>fixés</a:t>
            </a:r>
            <a:br>
              <a:rPr lang="fr-FR" sz="2000" i="1" dirty="0">
                <a:latin typeface="Georgia" panose="02040502050405020303" pitchFamily="18" charset="0"/>
              </a:rPr>
            </a:br>
            <a:r>
              <a:rPr lang="fr-FR" sz="2000" i="1" dirty="0">
                <a:latin typeface="Georgia" panose="02040502050405020303" pitchFamily="18" charset="0"/>
              </a:rPr>
              <a:t>Un indicateur est une information ou un ensemble d’informations contribuant à l’appréciation d’une situation par le </a:t>
            </a:r>
            <a:r>
              <a:rPr lang="fr-FR" sz="2000" i="1" dirty="0" smtClean="0">
                <a:latin typeface="Georgia" panose="02040502050405020303" pitchFamily="18" charset="0"/>
              </a:rPr>
              <a:t>décideur.</a:t>
            </a:r>
          </a:p>
          <a:p>
            <a:pPr marL="640080" indent="-342900" algn="just">
              <a:lnSpc>
                <a:spcPct val="100000"/>
              </a:lnSpc>
              <a:spcBef>
                <a:spcPts val="5"/>
              </a:spcBef>
              <a:buFont typeface="Georgia"/>
              <a:buChar char="•"/>
              <a:tabLst>
                <a:tab pos="640080" algn="l"/>
                <a:tab pos="640715" algn="l"/>
              </a:tabLst>
            </a:pPr>
            <a:r>
              <a:rPr lang="fr-FR" sz="2000" i="1" dirty="0">
                <a:latin typeface="Georgia" panose="02040502050405020303" pitchFamily="18" charset="0"/>
              </a:rPr>
              <a:t>Un indicateur est une donnée quantitative qui permet de caractériser une situation évolutive, une action ou les conséquences d’une action, de façon à les évaluer et à les comparer à leur état à différentes dates. </a:t>
            </a:r>
          </a:p>
          <a:p>
            <a:pPr marL="640080" indent="-342900" algn="just">
              <a:lnSpc>
                <a:spcPct val="100000"/>
              </a:lnSpc>
              <a:spcBef>
                <a:spcPts val="5"/>
              </a:spcBef>
              <a:buFont typeface="Georgia"/>
              <a:buChar char="•"/>
              <a:tabLst>
                <a:tab pos="640080" algn="l"/>
                <a:tab pos="640715" algn="l"/>
              </a:tabLst>
            </a:pPr>
            <a:r>
              <a:rPr lang="fr-FR" sz="2000" i="1" dirty="0">
                <a:latin typeface="Georgia" panose="02040502050405020303" pitchFamily="18" charset="0"/>
              </a:rPr>
              <a:t>De manière générale, un indicateur est le résumé d'une information complexe qui offre la possibilité aux différents acteurs (scientifiques, gestionnaires, politiques et citoyens) de dialoguer entre eux</a:t>
            </a:r>
            <a:r>
              <a:rPr lang="fr-FR" sz="2000" i="1" dirty="0" smtClean="0">
                <a:latin typeface="Georgia" panose="02040502050405020303" pitchFamily="18" charset="0"/>
              </a:rPr>
              <a:t>..</a:t>
            </a:r>
            <a:endParaRPr lang="fr-FR" sz="2000" i="1" dirty="0">
              <a:latin typeface="Georgia" panose="02040502050405020303" pitchFamily="18" charset="0"/>
            </a:endParaRPr>
          </a:p>
          <a:p>
            <a:pPr marL="297180" algn="just">
              <a:lnSpc>
                <a:spcPct val="100000"/>
              </a:lnSpc>
              <a:spcBef>
                <a:spcPts val="5"/>
              </a:spcBef>
              <a:tabLst>
                <a:tab pos="640080" algn="l"/>
                <a:tab pos="640715" algn="l"/>
              </a:tabLst>
            </a:pPr>
            <a:endParaRPr lang="fr-FR" sz="2000" i="1" dirty="0">
              <a:latin typeface="Georgia" panose="02040502050405020303" pitchFamily="18" charset="0"/>
            </a:endParaRPr>
          </a:p>
          <a:p>
            <a:pPr marL="640080" indent="-342900" algn="just">
              <a:lnSpc>
                <a:spcPct val="100000"/>
              </a:lnSpc>
              <a:spcBef>
                <a:spcPts val="5"/>
              </a:spcBef>
              <a:buFont typeface="Georgia"/>
              <a:buChar char="•"/>
              <a:tabLst>
                <a:tab pos="640080" algn="l"/>
                <a:tab pos="640715" algn="l"/>
              </a:tabLst>
            </a:pPr>
            <a:endParaRPr lang="fr-FR" sz="2000" i="1" dirty="0" smtClean="0">
              <a:latin typeface="Georgia" panose="02040502050405020303" pitchFamily="18" charset="0"/>
            </a:endParaRPr>
          </a:p>
          <a:p>
            <a:pPr marL="640080" indent="-342900" algn="just">
              <a:lnSpc>
                <a:spcPct val="100000"/>
              </a:lnSpc>
              <a:spcBef>
                <a:spcPts val="5"/>
              </a:spcBef>
              <a:buFont typeface="Georgia"/>
              <a:buChar char="•"/>
              <a:tabLst>
                <a:tab pos="640080" algn="l"/>
                <a:tab pos="640715" algn="l"/>
              </a:tabLst>
            </a:pPr>
            <a:endParaRPr lang="fr-FR" sz="2000" i="1" dirty="0">
              <a:latin typeface="Georgia" panose="02040502050405020303" pitchFamily="18" charset="0"/>
            </a:endParaRPr>
          </a:p>
        </p:txBody>
      </p:sp>
      <p:sp>
        <p:nvSpPr>
          <p:cNvPr id="6" name="object 6"/>
          <p:cNvSpPr/>
          <p:nvPr/>
        </p:nvSpPr>
        <p:spPr>
          <a:xfrm>
            <a:off x="224027" y="301752"/>
            <a:ext cx="6993635" cy="46634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2587" y="256031"/>
            <a:ext cx="1990344" cy="643128"/>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83565" y="38100"/>
            <a:ext cx="8576868" cy="653128"/>
          </a:xfrm>
          <a:prstGeom prst="rect">
            <a:avLst/>
          </a:prstGeom>
        </p:spPr>
        <p:txBody>
          <a:bodyPr vert="horz" wrap="square" lIns="0" tIns="281051" rIns="0" bIns="0" rtlCol="0">
            <a:spAutoFit/>
          </a:bodyPr>
          <a:lstStyle/>
          <a:p>
            <a:pPr marL="33020">
              <a:lnSpc>
                <a:spcPct val="100000"/>
              </a:lnSpc>
            </a:pPr>
            <a:r>
              <a:rPr lang="fr-FR" sz="2400" b="1" spc="-5" dirty="0" smtClean="0">
                <a:latin typeface="Arial"/>
                <a:cs typeface="Arial"/>
              </a:rPr>
              <a:t>Notions d’indicateurs</a:t>
            </a:r>
            <a:endParaRPr sz="2400" dirty="0">
              <a:latin typeface="Arial"/>
              <a:cs typeface="Arial"/>
            </a:endParaRPr>
          </a:p>
        </p:txBody>
      </p:sp>
      <p:sp>
        <p:nvSpPr>
          <p:cNvPr id="15" name="object 10"/>
          <p:cNvSpPr/>
          <p:nvPr/>
        </p:nvSpPr>
        <p:spPr>
          <a:xfrm>
            <a:off x="0" y="1300130"/>
            <a:ext cx="639762" cy="4953000"/>
          </a:xfrm>
          <a:prstGeom prst="rect">
            <a:avLst/>
          </a:prstGeom>
          <a:blipFill>
            <a:blip r:embed="rId6" cstate="print"/>
            <a:stretch>
              <a:fillRect/>
            </a:stretch>
          </a:blipFill>
        </p:spPr>
        <p:txBody>
          <a:bodyPr wrap="square" lIns="0" tIns="0" rIns="0" bIns="0" rtlCol="0"/>
          <a:lstStyle/>
          <a:p>
            <a:endParaRPr/>
          </a:p>
        </p:txBody>
      </p:sp>
      <p:pic>
        <p:nvPicPr>
          <p:cNvPr id="1025" name="Picture 1" descr="Vers le niveau supérieu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1912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446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0999" y="990600"/>
            <a:ext cx="8153401" cy="4308872"/>
          </a:xfrm>
          <a:prstGeom prst="rect">
            <a:avLst/>
          </a:prstGeom>
        </p:spPr>
        <p:txBody>
          <a:bodyPr vert="horz" wrap="square" lIns="0" tIns="0" rIns="0" bIns="0" rtlCol="0">
            <a:spAutoFit/>
          </a:bodyPr>
          <a:lstStyle/>
          <a:p>
            <a:pPr marL="297180" algn="just">
              <a:lnSpc>
                <a:spcPct val="100000"/>
              </a:lnSpc>
              <a:spcBef>
                <a:spcPts val="5"/>
              </a:spcBef>
              <a:tabLst>
                <a:tab pos="640080" algn="l"/>
                <a:tab pos="640715" algn="l"/>
              </a:tabLst>
            </a:pPr>
            <a:r>
              <a:rPr lang="fr-FR" sz="2000" i="1" dirty="0" smtClean="0">
                <a:latin typeface="Georgia" panose="02040502050405020303" pitchFamily="18" charset="0"/>
              </a:rPr>
              <a:t> </a:t>
            </a:r>
          </a:p>
          <a:p>
            <a:pPr marL="640080" indent="-342900" algn="just">
              <a:lnSpc>
                <a:spcPct val="100000"/>
              </a:lnSpc>
              <a:spcBef>
                <a:spcPts val="5"/>
              </a:spcBef>
              <a:buFont typeface="Georgia"/>
              <a:buChar char="•"/>
              <a:tabLst>
                <a:tab pos="640080" algn="l"/>
                <a:tab pos="640715" algn="l"/>
              </a:tabLst>
            </a:pPr>
            <a:r>
              <a:rPr lang="fr-FR" sz="2000" i="1" dirty="0" smtClean="0">
                <a:latin typeface="Georgia" panose="02040502050405020303" pitchFamily="18" charset="0"/>
              </a:rPr>
              <a:t>Les </a:t>
            </a:r>
            <a:r>
              <a:rPr lang="fr-FR" sz="2000" i="1" dirty="0">
                <a:latin typeface="Georgia" panose="02040502050405020303" pitchFamily="18" charset="0"/>
              </a:rPr>
              <a:t>indicateurs ont deux principales fonctions : </a:t>
            </a:r>
            <a:endParaRPr lang="fr-FR" sz="2000" i="1" dirty="0" smtClean="0">
              <a:latin typeface="Georgia" panose="02040502050405020303" pitchFamily="18" charset="0"/>
            </a:endParaRPr>
          </a:p>
          <a:p>
            <a:pPr marL="1097280" lvl="1" indent="-342900" algn="just">
              <a:spcBef>
                <a:spcPts val="5"/>
              </a:spcBef>
              <a:buFont typeface="Georgia"/>
              <a:buChar char="•"/>
              <a:tabLst>
                <a:tab pos="640080" algn="l"/>
                <a:tab pos="640715" algn="l"/>
              </a:tabLst>
            </a:pPr>
            <a:r>
              <a:rPr lang="fr-FR" sz="2000" i="1" dirty="0" smtClean="0">
                <a:latin typeface="Georgia" panose="02040502050405020303" pitchFamily="18" charset="0"/>
              </a:rPr>
              <a:t>réduire </a:t>
            </a:r>
            <a:r>
              <a:rPr lang="fr-FR" sz="2000" i="1" dirty="0">
                <a:latin typeface="Georgia" panose="02040502050405020303" pitchFamily="18" charset="0"/>
              </a:rPr>
              <a:t>le nombre de mesures et de paramètres normalement nécessaires pour rendre compte d’une situation avec exactitude </a:t>
            </a:r>
            <a:r>
              <a:rPr lang="fr-FR" sz="2000" i="1" dirty="0" smtClean="0">
                <a:latin typeface="Georgia" panose="02040502050405020303" pitchFamily="18" charset="0"/>
              </a:rPr>
              <a:t>;</a:t>
            </a:r>
          </a:p>
          <a:p>
            <a:pPr marL="1097280" lvl="1" indent="-342900" algn="just">
              <a:spcBef>
                <a:spcPts val="5"/>
              </a:spcBef>
              <a:buFont typeface="Georgia"/>
              <a:buChar char="•"/>
              <a:tabLst>
                <a:tab pos="640080" algn="l"/>
                <a:tab pos="640715" algn="l"/>
              </a:tabLst>
            </a:pPr>
            <a:r>
              <a:rPr lang="fr-FR" sz="2000" i="1" dirty="0" smtClean="0">
                <a:latin typeface="Georgia" panose="02040502050405020303" pitchFamily="18" charset="0"/>
              </a:rPr>
              <a:t>faciliter </a:t>
            </a:r>
            <a:r>
              <a:rPr lang="fr-FR" sz="2000" i="1" dirty="0">
                <a:latin typeface="Georgia" panose="02040502050405020303" pitchFamily="18" charset="0"/>
              </a:rPr>
              <a:t>les échanges systématiques et périodiques d’informations à destination des utilisateurs</a:t>
            </a:r>
            <a:r>
              <a:rPr lang="fr-FR" sz="2000" i="1" dirty="0" smtClean="0">
                <a:latin typeface="Georgia" panose="02040502050405020303" pitchFamily="18" charset="0"/>
              </a:rPr>
              <a:t>.</a:t>
            </a:r>
          </a:p>
          <a:p>
            <a:pPr marL="1097280" lvl="1" indent="-342900" algn="just">
              <a:spcBef>
                <a:spcPts val="5"/>
              </a:spcBef>
              <a:buFont typeface="Georgia"/>
              <a:buChar char="•"/>
              <a:tabLst>
                <a:tab pos="640080" algn="l"/>
                <a:tab pos="640715" algn="l"/>
              </a:tabLst>
            </a:pPr>
            <a:endParaRPr lang="fr-FR" sz="2000" i="1" dirty="0">
              <a:latin typeface="Georgia" panose="02040502050405020303" pitchFamily="18" charset="0"/>
            </a:endParaRPr>
          </a:p>
          <a:p>
            <a:pPr marL="640080" indent="-342900" algn="just">
              <a:spcBef>
                <a:spcPts val="5"/>
              </a:spcBef>
              <a:buFont typeface="Georgia"/>
              <a:buChar char="•"/>
              <a:tabLst>
                <a:tab pos="640080" algn="l"/>
                <a:tab pos="640715" algn="l"/>
              </a:tabLst>
            </a:pPr>
            <a:r>
              <a:rPr lang="fr-FR" sz="2000" i="1" dirty="0">
                <a:latin typeface="Georgia" panose="02040502050405020303" pitchFamily="18" charset="0"/>
              </a:rPr>
              <a:t>Un indicateur est la mesure d’un objectif à atteindre, d’une ressource mobilisée, d’un effet obtenu, d’un élément de qualité ou d’une variable du contexte.</a:t>
            </a:r>
            <a:endParaRPr lang="fr-FR" sz="2000" i="1" dirty="0">
              <a:latin typeface="Georgia" panose="02040502050405020303" pitchFamily="18" charset="0"/>
            </a:endParaRPr>
          </a:p>
          <a:p>
            <a:pPr marL="297180" algn="just">
              <a:lnSpc>
                <a:spcPct val="100000"/>
              </a:lnSpc>
              <a:spcBef>
                <a:spcPts val="5"/>
              </a:spcBef>
              <a:tabLst>
                <a:tab pos="640080" algn="l"/>
                <a:tab pos="640715" algn="l"/>
              </a:tabLst>
            </a:pPr>
            <a:endParaRPr lang="fr-FR" sz="2000" i="1" dirty="0">
              <a:latin typeface="Georgia" panose="02040502050405020303" pitchFamily="18" charset="0"/>
            </a:endParaRPr>
          </a:p>
          <a:p>
            <a:pPr marL="640080" indent="-342900" algn="just">
              <a:lnSpc>
                <a:spcPct val="100000"/>
              </a:lnSpc>
              <a:spcBef>
                <a:spcPts val="5"/>
              </a:spcBef>
              <a:buFont typeface="Georgia"/>
              <a:buChar char="•"/>
              <a:tabLst>
                <a:tab pos="640080" algn="l"/>
                <a:tab pos="640715" algn="l"/>
              </a:tabLst>
            </a:pPr>
            <a:endParaRPr lang="fr-FR" sz="2000" i="1" dirty="0" smtClean="0">
              <a:latin typeface="Georgia" panose="02040502050405020303" pitchFamily="18" charset="0"/>
            </a:endParaRPr>
          </a:p>
          <a:p>
            <a:pPr marL="640080" indent="-342900" algn="just">
              <a:lnSpc>
                <a:spcPct val="100000"/>
              </a:lnSpc>
              <a:spcBef>
                <a:spcPts val="5"/>
              </a:spcBef>
              <a:buFont typeface="Georgia"/>
              <a:buChar char="•"/>
              <a:tabLst>
                <a:tab pos="640080" algn="l"/>
                <a:tab pos="640715" algn="l"/>
              </a:tabLst>
            </a:pPr>
            <a:endParaRPr lang="fr-FR" sz="2000" i="1" dirty="0">
              <a:latin typeface="Georgia" panose="02040502050405020303" pitchFamily="18" charset="0"/>
            </a:endParaRPr>
          </a:p>
        </p:txBody>
      </p:sp>
      <p:sp>
        <p:nvSpPr>
          <p:cNvPr id="6" name="object 6"/>
          <p:cNvSpPr/>
          <p:nvPr/>
        </p:nvSpPr>
        <p:spPr>
          <a:xfrm>
            <a:off x="224027" y="301752"/>
            <a:ext cx="6993635" cy="46634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2587" y="256031"/>
            <a:ext cx="1990344" cy="643128"/>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83565" y="38100"/>
            <a:ext cx="8576868" cy="653128"/>
          </a:xfrm>
          <a:prstGeom prst="rect">
            <a:avLst/>
          </a:prstGeom>
        </p:spPr>
        <p:txBody>
          <a:bodyPr vert="horz" wrap="square" lIns="0" tIns="281051" rIns="0" bIns="0" rtlCol="0">
            <a:spAutoFit/>
          </a:bodyPr>
          <a:lstStyle/>
          <a:p>
            <a:pPr marL="33020">
              <a:lnSpc>
                <a:spcPct val="100000"/>
              </a:lnSpc>
            </a:pPr>
            <a:r>
              <a:rPr lang="fr-FR" sz="2400" b="1" spc="-5" dirty="0" smtClean="0">
                <a:latin typeface="Arial"/>
                <a:cs typeface="Arial"/>
              </a:rPr>
              <a:t>Notions d’indicateurs</a:t>
            </a:r>
            <a:endParaRPr sz="2400" dirty="0">
              <a:latin typeface="Arial"/>
              <a:cs typeface="Arial"/>
            </a:endParaRPr>
          </a:p>
        </p:txBody>
      </p:sp>
      <p:sp>
        <p:nvSpPr>
          <p:cNvPr id="15" name="object 10"/>
          <p:cNvSpPr/>
          <p:nvPr/>
        </p:nvSpPr>
        <p:spPr>
          <a:xfrm>
            <a:off x="0" y="1300130"/>
            <a:ext cx="639762" cy="4953000"/>
          </a:xfrm>
          <a:prstGeom prst="rect">
            <a:avLst/>
          </a:prstGeom>
          <a:blipFill>
            <a:blip r:embed="rId6" cstate="print"/>
            <a:stretch>
              <a:fillRect/>
            </a:stretch>
          </a:blipFill>
        </p:spPr>
        <p:txBody>
          <a:bodyPr wrap="square" lIns="0" tIns="0" rIns="0" bIns="0" rtlCol="0"/>
          <a:lstStyle/>
          <a:p>
            <a:endParaRPr/>
          </a:p>
        </p:txBody>
      </p:sp>
      <p:pic>
        <p:nvPicPr>
          <p:cNvPr id="1025" name="Picture 1" descr="Vers le niveau supérieu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1912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244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0999" y="990600"/>
            <a:ext cx="8153401" cy="4616648"/>
          </a:xfrm>
          <a:prstGeom prst="rect">
            <a:avLst/>
          </a:prstGeom>
        </p:spPr>
        <p:txBody>
          <a:bodyPr vert="horz" wrap="square" lIns="0" tIns="0" rIns="0" bIns="0" rtlCol="0">
            <a:spAutoFit/>
          </a:bodyPr>
          <a:lstStyle/>
          <a:p>
            <a:pPr marL="640080" indent="-342900" algn="just">
              <a:lnSpc>
                <a:spcPct val="100000"/>
              </a:lnSpc>
              <a:spcBef>
                <a:spcPts val="5"/>
              </a:spcBef>
              <a:buFont typeface="Georgia"/>
              <a:buChar char="•"/>
              <a:tabLst>
                <a:tab pos="640080" algn="l"/>
                <a:tab pos="640715" algn="l"/>
              </a:tabLst>
            </a:pPr>
            <a:r>
              <a:rPr lang="fr-FR" sz="2000" b="1" i="1" dirty="0" smtClean="0">
                <a:latin typeface="Georgia" panose="02040502050405020303" pitchFamily="18" charset="0"/>
              </a:rPr>
              <a:t>Indicateurs environnementaux</a:t>
            </a:r>
            <a:r>
              <a:rPr lang="fr-FR" sz="2000" i="1" dirty="0" smtClean="0">
                <a:latin typeface="Georgia" panose="02040502050405020303" pitchFamily="18" charset="0"/>
              </a:rPr>
              <a:t>: </a:t>
            </a:r>
            <a:r>
              <a:rPr lang="fr-FR" sz="2000" i="1" dirty="0" smtClean="0">
                <a:latin typeface="Georgia" panose="02040502050405020303" pitchFamily="18" charset="0"/>
              </a:rPr>
              <a:t>Les indicateurs environnementaux mesurent ou décrivent l'état de l'environnement. Ils éclairent sur des tendances susceptibles de conduire à des dommages, ils décrivent la déviation de l'état de l'environnement par rapport à un état de référence. Les indicateurs rendent compte des relations de cause à effet entre une décision ou une action et ses conséquences (effet, impact, danger ou risque) sur l'environnement</a:t>
            </a:r>
          </a:p>
          <a:p>
            <a:pPr marL="640080" indent="-342900" algn="just">
              <a:lnSpc>
                <a:spcPct val="100000"/>
              </a:lnSpc>
              <a:spcBef>
                <a:spcPts val="5"/>
              </a:spcBef>
              <a:buFont typeface="Georgia"/>
              <a:buChar char="•"/>
              <a:tabLst>
                <a:tab pos="640080" algn="l"/>
                <a:tab pos="640715" algn="l"/>
              </a:tabLst>
            </a:pPr>
            <a:r>
              <a:rPr lang="fr-FR" sz="2000" i="1" dirty="0">
                <a:latin typeface="Georgia" panose="02040502050405020303" pitchFamily="18" charset="0"/>
              </a:rPr>
              <a:t>Un indicateur étant un outil d’analyse, d’information, de communication et d’incitation, permet de mesurer de façon objective un phénomène étudié.</a:t>
            </a:r>
          </a:p>
          <a:p>
            <a:pPr marL="640080" indent="-342900" algn="just">
              <a:lnSpc>
                <a:spcPct val="100000"/>
              </a:lnSpc>
              <a:spcBef>
                <a:spcPts val="5"/>
              </a:spcBef>
              <a:buFont typeface="Georgia"/>
              <a:buChar char="•"/>
              <a:tabLst>
                <a:tab pos="640080" algn="l"/>
                <a:tab pos="640715" algn="l"/>
              </a:tabLst>
            </a:pPr>
            <a:r>
              <a:rPr lang="fr-FR" sz="2000" i="1" dirty="0">
                <a:latin typeface="Georgia" panose="02040502050405020303" pitchFamily="18" charset="0"/>
              </a:rPr>
              <a:t>Les indicateurs, quand ils sont connus, stimulent l’application de mesures plus efficaces lorsqu’une situation tarde à s’améliorer. </a:t>
            </a:r>
          </a:p>
          <a:p>
            <a:pPr marL="640080" indent="-342900" algn="just">
              <a:lnSpc>
                <a:spcPct val="100000"/>
              </a:lnSpc>
              <a:spcBef>
                <a:spcPts val="5"/>
              </a:spcBef>
              <a:buFont typeface="Georgia"/>
              <a:buChar char="•"/>
              <a:tabLst>
                <a:tab pos="640080" algn="l"/>
                <a:tab pos="640715" algn="l"/>
              </a:tabLst>
            </a:pPr>
            <a:endParaRPr lang="fr-FR" sz="2000" i="1" dirty="0" smtClean="0">
              <a:latin typeface="Georgia" panose="02040502050405020303" pitchFamily="18" charset="0"/>
            </a:endParaRPr>
          </a:p>
          <a:p>
            <a:pPr marL="640080" indent="-342900" algn="just">
              <a:lnSpc>
                <a:spcPct val="100000"/>
              </a:lnSpc>
              <a:spcBef>
                <a:spcPts val="5"/>
              </a:spcBef>
              <a:buFont typeface="Georgia"/>
              <a:buChar char="•"/>
              <a:tabLst>
                <a:tab pos="640080" algn="l"/>
                <a:tab pos="640715" algn="l"/>
              </a:tabLst>
            </a:pPr>
            <a:endParaRPr lang="fr-FR" sz="2000" i="1" dirty="0">
              <a:latin typeface="Georgia" panose="02040502050405020303" pitchFamily="18" charset="0"/>
            </a:endParaRPr>
          </a:p>
        </p:txBody>
      </p:sp>
      <p:sp>
        <p:nvSpPr>
          <p:cNvPr id="6" name="object 6"/>
          <p:cNvSpPr/>
          <p:nvPr/>
        </p:nvSpPr>
        <p:spPr>
          <a:xfrm>
            <a:off x="224027" y="301752"/>
            <a:ext cx="6993635" cy="46634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2587" y="256031"/>
            <a:ext cx="1990344" cy="643128"/>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83565" y="38100"/>
            <a:ext cx="8576868" cy="653128"/>
          </a:xfrm>
          <a:prstGeom prst="rect">
            <a:avLst/>
          </a:prstGeom>
        </p:spPr>
        <p:txBody>
          <a:bodyPr vert="horz" wrap="square" lIns="0" tIns="281051" rIns="0" bIns="0" rtlCol="0">
            <a:spAutoFit/>
          </a:bodyPr>
          <a:lstStyle/>
          <a:p>
            <a:pPr marL="33020">
              <a:lnSpc>
                <a:spcPct val="100000"/>
              </a:lnSpc>
            </a:pPr>
            <a:r>
              <a:rPr lang="fr-FR" sz="2400" b="1" spc="-5" dirty="0" smtClean="0">
                <a:latin typeface="Arial"/>
                <a:cs typeface="Arial"/>
              </a:rPr>
              <a:t>INDICATEURS ENVIRONNEMENTAUX : Présentation</a:t>
            </a:r>
            <a:endParaRPr sz="2400" dirty="0">
              <a:latin typeface="Arial"/>
              <a:cs typeface="Arial"/>
            </a:endParaRPr>
          </a:p>
        </p:txBody>
      </p:sp>
      <p:sp>
        <p:nvSpPr>
          <p:cNvPr id="15" name="object 10"/>
          <p:cNvSpPr/>
          <p:nvPr/>
        </p:nvSpPr>
        <p:spPr>
          <a:xfrm>
            <a:off x="0" y="1300130"/>
            <a:ext cx="639762" cy="4953000"/>
          </a:xfrm>
          <a:prstGeom prst="rect">
            <a:avLst/>
          </a:prstGeom>
          <a:blipFill>
            <a:blip r:embed="rId6" cstate="print"/>
            <a:stretch>
              <a:fillRect/>
            </a:stretch>
          </a:blipFill>
        </p:spPr>
        <p:txBody>
          <a:bodyPr wrap="square" lIns="0" tIns="0" rIns="0" bIns="0" rtlCol="0"/>
          <a:lstStyle/>
          <a:p>
            <a:endParaRPr/>
          </a:p>
        </p:txBody>
      </p:sp>
      <p:pic>
        <p:nvPicPr>
          <p:cNvPr id="1025" name="Picture 1" descr="Vers le niveau supérieu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1912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679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0999" y="990600"/>
            <a:ext cx="8153401" cy="3385542"/>
          </a:xfrm>
          <a:prstGeom prst="rect">
            <a:avLst/>
          </a:prstGeom>
        </p:spPr>
        <p:txBody>
          <a:bodyPr vert="horz" wrap="square" lIns="0" tIns="0" rIns="0" bIns="0" rtlCol="0">
            <a:spAutoFit/>
          </a:bodyPr>
          <a:lstStyle/>
          <a:p>
            <a:pPr marL="640080" indent="-342900" algn="just">
              <a:lnSpc>
                <a:spcPct val="100000"/>
              </a:lnSpc>
              <a:spcBef>
                <a:spcPts val="5"/>
              </a:spcBef>
              <a:buFont typeface="Georgia"/>
              <a:buChar char="•"/>
              <a:tabLst>
                <a:tab pos="640080" algn="l"/>
                <a:tab pos="640715" algn="l"/>
              </a:tabLst>
            </a:pPr>
            <a:r>
              <a:rPr lang="fr-FR" sz="2000" i="1" dirty="0">
                <a:latin typeface="Georgia" panose="02040502050405020303" pitchFamily="18" charset="0"/>
              </a:rPr>
              <a:t>Il a pour but de :</a:t>
            </a:r>
          </a:p>
          <a:p>
            <a:pPr marL="1097280" lvl="1" indent="-342900" algn="just">
              <a:spcBef>
                <a:spcPts val="5"/>
              </a:spcBef>
              <a:buFont typeface="Georgia"/>
              <a:buChar char="•"/>
              <a:tabLst>
                <a:tab pos="640080" algn="l"/>
                <a:tab pos="640715" algn="l"/>
              </a:tabLst>
            </a:pPr>
            <a:r>
              <a:rPr lang="fr-FR" sz="2000" i="1" dirty="0" smtClean="0">
                <a:latin typeface="Georgia" panose="02040502050405020303" pitchFamily="18" charset="0"/>
              </a:rPr>
              <a:t>comparer des objets différents (dans l’espace et le temps),</a:t>
            </a:r>
          </a:p>
          <a:p>
            <a:pPr marL="1097280" lvl="1" indent="-342900" algn="just">
              <a:spcBef>
                <a:spcPts val="5"/>
              </a:spcBef>
              <a:buFont typeface="Georgia"/>
              <a:buChar char="•"/>
              <a:tabLst>
                <a:tab pos="640080" algn="l"/>
                <a:tab pos="640715" algn="l"/>
              </a:tabLst>
            </a:pPr>
            <a:r>
              <a:rPr lang="fr-FR" sz="2000" i="1" dirty="0" smtClean="0">
                <a:latin typeface="Georgia" panose="02040502050405020303" pitchFamily="18" charset="0"/>
              </a:rPr>
              <a:t>déceler les grandes tendances, (aspect prospectif)</a:t>
            </a:r>
          </a:p>
          <a:p>
            <a:pPr marL="1097280" lvl="1" indent="-342900" algn="just">
              <a:spcBef>
                <a:spcPts val="5"/>
              </a:spcBef>
              <a:buFont typeface="Georgia"/>
              <a:buChar char="•"/>
              <a:tabLst>
                <a:tab pos="640080" algn="l"/>
                <a:tab pos="640715" algn="l"/>
              </a:tabLst>
            </a:pPr>
            <a:r>
              <a:rPr lang="fr-FR" sz="2000" i="1" dirty="0" smtClean="0">
                <a:latin typeface="Georgia" panose="02040502050405020303" pitchFamily="18" charset="0"/>
              </a:rPr>
              <a:t>déterminer des modèles, des réponses, des axes et des priorités politiques (aide à la décision),</a:t>
            </a:r>
          </a:p>
          <a:p>
            <a:pPr marL="1097280" lvl="1" indent="-342900" algn="just">
              <a:spcBef>
                <a:spcPts val="5"/>
              </a:spcBef>
              <a:buFont typeface="Georgia"/>
              <a:buChar char="•"/>
              <a:tabLst>
                <a:tab pos="640080" algn="l"/>
                <a:tab pos="640715" algn="l"/>
              </a:tabLst>
            </a:pPr>
            <a:r>
              <a:rPr lang="fr-FR" sz="2000" i="1" dirty="0" smtClean="0">
                <a:latin typeface="Georgia" panose="02040502050405020303" pitchFamily="18" charset="0"/>
              </a:rPr>
              <a:t>coordonner et de mettre en pratique les plans proposés (planification),</a:t>
            </a:r>
          </a:p>
          <a:p>
            <a:pPr marL="1097280" lvl="1" indent="-342900" algn="just">
              <a:spcBef>
                <a:spcPts val="5"/>
              </a:spcBef>
              <a:buFont typeface="Georgia"/>
              <a:buChar char="•"/>
              <a:tabLst>
                <a:tab pos="640080" algn="l"/>
                <a:tab pos="640715" algn="l"/>
              </a:tabLst>
            </a:pPr>
            <a:r>
              <a:rPr lang="fr-FR" sz="2000" i="1" dirty="0" smtClean="0">
                <a:latin typeface="Georgia" panose="02040502050405020303" pitchFamily="18" charset="0"/>
              </a:rPr>
              <a:t>mesurer </a:t>
            </a:r>
            <a:r>
              <a:rPr lang="fr-FR" sz="2000" i="1" dirty="0">
                <a:latin typeface="Georgia" panose="02040502050405020303" pitchFamily="18" charset="0"/>
              </a:rPr>
              <a:t>le niveau de performance des réponses (évaluation des actions et des politiques).</a:t>
            </a:r>
          </a:p>
          <a:p>
            <a:pPr marL="640080" indent="-342900" algn="just">
              <a:lnSpc>
                <a:spcPct val="100000"/>
              </a:lnSpc>
              <a:spcBef>
                <a:spcPts val="5"/>
              </a:spcBef>
              <a:buFont typeface="Georgia"/>
              <a:buChar char="•"/>
              <a:tabLst>
                <a:tab pos="640080" algn="l"/>
                <a:tab pos="640715" algn="l"/>
              </a:tabLst>
            </a:pPr>
            <a:endParaRPr lang="fr-FR" sz="2000" i="1" dirty="0" smtClean="0">
              <a:latin typeface="Georgia" panose="02040502050405020303" pitchFamily="18" charset="0"/>
            </a:endParaRPr>
          </a:p>
          <a:p>
            <a:pPr marL="640080" indent="-342900" algn="just">
              <a:lnSpc>
                <a:spcPct val="100000"/>
              </a:lnSpc>
              <a:spcBef>
                <a:spcPts val="5"/>
              </a:spcBef>
              <a:buFont typeface="Georgia"/>
              <a:buChar char="•"/>
              <a:tabLst>
                <a:tab pos="640080" algn="l"/>
                <a:tab pos="640715" algn="l"/>
              </a:tabLst>
            </a:pPr>
            <a:endParaRPr lang="fr-FR" sz="2000" i="1" dirty="0">
              <a:latin typeface="Georgia" panose="02040502050405020303" pitchFamily="18" charset="0"/>
            </a:endParaRPr>
          </a:p>
        </p:txBody>
      </p:sp>
      <p:sp>
        <p:nvSpPr>
          <p:cNvPr id="6" name="object 6"/>
          <p:cNvSpPr/>
          <p:nvPr/>
        </p:nvSpPr>
        <p:spPr>
          <a:xfrm>
            <a:off x="224027" y="301752"/>
            <a:ext cx="6993635" cy="46634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2587" y="256031"/>
            <a:ext cx="1990344" cy="643128"/>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83565" y="38100"/>
            <a:ext cx="8576868" cy="653128"/>
          </a:xfrm>
          <a:prstGeom prst="rect">
            <a:avLst/>
          </a:prstGeom>
        </p:spPr>
        <p:txBody>
          <a:bodyPr vert="horz" wrap="square" lIns="0" tIns="281051" rIns="0" bIns="0" rtlCol="0">
            <a:spAutoFit/>
          </a:bodyPr>
          <a:lstStyle/>
          <a:p>
            <a:pPr marL="33020">
              <a:lnSpc>
                <a:spcPct val="100000"/>
              </a:lnSpc>
            </a:pPr>
            <a:r>
              <a:rPr lang="fr-FR" sz="2400" b="1" spc="-5" dirty="0" smtClean="0">
                <a:latin typeface="Arial"/>
                <a:cs typeface="Arial"/>
              </a:rPr>
              <a:t>INDICATEURS ENVIRONNEMENTAUX : Présentation</a:t>
            </a:r>
            <a:endParaRPr sz="2400" dirty="0">
              <a:latin typeface="Arial"/>
              <a:cs typeface="Arial"/>
            </a:endParaRPr>
          </a:p>
        </p:txBody>
      </p:sp>
      <p:sp>
        <p:nvSpPr>
          <p:cNvPr id="15" name="object 10"/>
          <p:cNvSpPr/>
          <p:nvPr/>
        </p:nvSpPr>
        <p:spPr>
          <a:xfrm>
            <a:off x="0" y="1300130"/>
            <a:ext cx="639762" cy="4953000"/>
          </a:xfrm>
          <a:prstGeom prst="rect">
            <a:avLst/>
          </a:prstGeom>
          <a:blipFill>
            <a:blip r:embed="rId6" cstate="print"/>
            <a:stretch>
              <a:fillRect/>
            </a:stretch>
          </a:blipFill>
        </p:spPr>
        <p:txBody>
          <a:bodyPr wrap="square" lIns="0" tIns="0" rIns="0" bIns="0" rtlCol="0"/>
          <a:lstStyle/>
          <a:p>
            <a:endParaRPr/>
          </a:p>
        </p:txBody>
      </p:sp>
      <p:pic>
        <p:nvPicPr>
          <p:cNvPr id="1025" name="Picture 1" descr="Vers le niveau supérieu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1912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108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0999" y="990600"/>
            <a:ext cx="8153401" cy="5847755"/>
          </a:xfrm>
          <a:prstGeom prst="rect">
            <a:avLst/>
          </a:prstGeom>
        </p:spPr>
        <p:txBody>
          <a:bodyPr vert="horz" wrap="square" lIns="0" tIns="0" rIns="0" bIns="0" rtlCol="0">
            <a:spAutoFit/>
          </a:bodyPr>
          <a:lstStyle/>
          <a:p>
            <a:pPr marL="640080" indent="-342900" algn="just">
              <a:lnSpc>
                <a:spcPct val="100000"/>
              </a:lnSpc>
              <a:spcBef>
                <a:spcPts val="5"/>
              </a:spcBef>
              <a:buFont typeface="Georgia"/>
              <a:buChar char="•"/>
              <a:tabLst>
                <a:tab pos="640080" algn="l"/>
                <a:tab pos="640715" algn="l"/>
              </a:tabLst>
            </a:pPr>
            <a:r>
              <a:rPr lang="fr-FR" sz="2000" b="1" i="1" dirty="0">
                <a:latin typeface="Georgia" panose="02040502050405020303" pitchFamily="18" charset="0"/>
              </a:rPr>
              <a:t>DPSIR est un cadre de causalité pour décrire les interactions entre la société et l'environnement.</a:t>
            </a:r>
          </a:p>
          <a:p>
            <a:pPr marL="640080" indent="-342900" algn="just">
              <a:lnSpc>
                <a:spcPct val="100000"/>
              </a:lnSpc>
              <a:spcBef>
                <a:spcPts val="5"/>
              </a:spcBef>
              <a:buFont typeface="Georgia"/>
              <a:buChar char="•"/>
              <a:tabLst>
                <a:tab pos="640080" algn="l"/>
                <a:tab pos="640715" algn="l"/>
              </a:tabLst>
            </a:pPr>
            <a:endParaRPr lang="fr-FR" sz="2000" b="1" i="1" dirty="0">
              <a:latin typeface="Georgia" panose="02040502050405020303" pitchFamily="18" charset="0"/>
            </a:endParaRPr>
          </a:p>
          <a:p>
            <a:pPr marL="640080" indent="-342900" algn="just">
              <a:lnSpc>
                <a:spcPct val="100000"/>
              </a:lnSpc>
              <a:spcBef>
                <a:spcPts val="5"/>
              </a:spcBef>
              <a:buFont typeface="Georgia"/>
              <a:buChar char="•"/>
              <a:tabLst>
                <a:tab pos="640080" algn="l"/>
                <a:tab pos="640715" algn="l"/>
              </a:tabLst>
            </a:pPr>
            <a:r>
              <a:rPr lang="fr-FR" sz="2000" b="1" i="1" dirty="0">
                <a:latin typeface="Georgia" panose="02040502050405020303" pitchFamily="18" charset="0"/>
              </a:rPr>
              <a:t>Ce cadre a été adopté par l'Agence européenne pour l'environnement. Les composantes de ce modèle sont:</a:t>
            </a:r>
          </a:p>
          <a:p>
            <a:pPr marL="1097280" lvl="1" indent="-342900" algn="just">
              <a:spcBef>
                <a:spcPts val="5"/>
              </a:spcBef>
              <a:buFont typeface="Georgia"/>
              <a:buChar char="•"/>
              <a:tabLst>
                <a:tab pos="640080" algn="l"/>
                <a:tab pos="640715" algn="l"/>
              </a:tabLst>
            </a:pPr>
            <a:r>
              <a:rPr lang="fr-FR" sz="2000" b="1" i="1" dirty="0" smtClean="0">
                <a:latin typeface="Georgia" panose="02040502050405020303" pitchFamily="18" charset="0"/>
              </a:rPr>
              <a:t>Forces </a:t>
            </a:r>
            <a:r>
              <a:rPr lang="fr-FR" sz="2000" b="1" i="1" dirty="0">
                <a:latin typeface="Georgia" panose="02040502050405020303" pitchFamily="18" charset="0"/>
              </a:rPr>
              <a:t>motrices</a:t>
            </a:r>
          </a:p>
          <a:p>
            <a:pPr marL="1097280" lvl="1" indent="-342900" algn="just">
              <a:spcBef>
                <a:spcPts val="5"/>
              </a:spcBef>
              <a:buFont typeface="Georgia"/>
              <a:buChar char="•"/>
              <a:tabLst>
                <a:tab pos="640080" algn="l"/>
                <a:tab pos="640715" algn="l"/>
              </a:tabLst>
            </a:pPr>
            <a:r>
              <a:rPr lang="fr-FR" sz="2000" b="1" i="1" dirty="0">
                <a:latin typeface="Georgia" panose="02040502050405020303" pitchFamily="18" charset="0"/>
              </a:rPr>
              <a:t>Pressions</a:t>
            </a:r>
          </a:p>
          <a:p>
            <a:pPr marL="1097280" lvl="1" indent="-342900" algn="just">
              <a:spcBef>
                <a:spcPts val="5"/>
              </a:spcBef>
              <a:buFont typeface="Georgia"/>
              <a:buChar char="•"/>
              <a:tabLst>
                <a:tab pos="640080" algn="l"/>
                <a:tab pos="640715" algn="l"/>
              </a:tabLst>
            </a:pPr>
            <a:r>
              <a:rPr lang="fr-FR" sz="2000" b="1" i="1" dirty="0">
                <a:latin typeface="Georgia" panose="02040502050405020303" pitchFamily="18" charset="0"/>
              </a:rPr>
              <a:t>États</a:t>
            </a:r>
          </a:p>
          <a:p>
            <a:pPr marL="1097280" lvl="1" indent="-342900" algn="just">
              <a:spcBef>
                <a:spcPts val="5"/>
              </a:spcBef>
              <a:buFont typeface="Georgia"/>
              <a:buChar char="•"/>
              <a:tabLst>
                <a:tab pos="640080" algn="l"/>
                <a:tab pos="640715" algn="l"/>
              </a:tabLst>
            </a:pPr>
            <a:r>
              <a:rPr lang="fr-FR" sz="2000" b="1" i="1" dirty="0">
                <a:latin typeface="Georgia" panose="02040502050405020303" pitchFamily="18" charset="0"/>
              </a:rPr>
              <a:t>Impacts</a:t>
            </a:r>
          </a:p>
          <a:p>
            <a:pPr marL="1097280" lvl="1" indent="-342900" algn="just">
              <a:spcBef>
                <a:spcPts val="5"/>
              </a:spcBef>
              <a:buFont typeface="Georgia"/>
              <a:buChar char="•"/>
              <a:tabLst>
                <a:tab pos="640080" algn="l"/>
                <a:tab pos="640715" algn="l"/>
              </a:tabLst>
            </a:pPr>
            <a:r>
              <a:rPr lang="fr-FR" sz="2000" b="1" i="1" dirty="0" smtClean="0">
                <a:latin typeface="Georgia" panose="02040502050405020303" pitchFamily="18" charset="0"/>
              </a:rPr>
              <a:t>Réponses</a:t>
            </a:r>
          </a:p>
          <a:p>
            <a:pPr marL="297180" algn="just">
              <a:lnSpc>
                <a:spcPct val="100000"/>
              </a:lnSpc>
              <a:spcBef>
                <a:spcPts val="5"/>
              </a:spcBef>
              <a:tabLst>
                <a:tab pos="640080" algn="l"/>
                <a:tab pos="640715" algn="l"/>
              </a:tabLst>
            </a:pPr>
            <a:r>
              <a:rPr lang="fr-FR" sz="2000" b="1" i="1" dirty="0" smtClean="0">
                <a:latin typeface="Georgia" panose="02040502050405020303" pitchFamily="18" charset="0"/>
              </a:rPr>
              <a:t>Ce </a:t>
            </a:r>
            <a:r>
              <a:rPr lang="fr-FR" sz="2000" b="1" i="1" dirty="0">
                <a:latin typeface="Georgia" panose="02040502050405020303" pitchFamily="18" charset="0"/>
              </a:rPr>
              <a:t>cadre est une extension du modèle pression-état-réponse développé par l'OCDE [1].</a:t>
            </a:r>
          </a:p>
          <a:p>
            <a:pPr marL="640080" indent="-342900" algn="just">
              <a:lnSpc>
                <a:spcPct val="100000"/>
              </a:lnSpc>
              <a:spcBef>
                <a:spcPts val="5"/>
              </a:spcBef>
              <a:buFont typeface="Georgia"/>
              <a:buChar char="•"/>
              <a:tabLst>
                <a:tab pos="640080" algn="l"/>
                <a:tab pos="640715" algn="l"/>
              </a:tabLst>
            </a:pPr>
            <a:r>
              <a:rPr lang="fr-FR" sz="2000" b="1" i="1" dirty="0" smtClean="0">
                <a:latin typeface="Georgia" panose="02040502050405020303" pitchFamily="18" charset="0"/>
              </a:rPr>
              <a:t>Dans </a:t>
            </a:r>
            <a:r>
              <a:rPr lang="fr-FR" sz="2000" b="1" i="1" dirty="0">
                <a:latin typeface="Georgia" panose="02040502050405020303" pitchFamily="18" charset="0"/>
              </a:rPr>
              <a:t>un premier temps, des données et des informations sur tous les différents éléments de la chaîne DPSIR sont collectées. Les connexions possibles entre ces différents aspects sont postulées. Grâce à l'utilisation du cadre de modélisation DPSIR, il est possible de mesurer l'efficacité des réponses mises en place</a:t>
            </a:r>
          </a:p>
          <a:p>
            <a:pPr marL="640080" indent="-342900" algn="just">
              <a:lnSpc>
                <a:spcPct val="100000"/>
              </a:lnSpc>
              <a:spcBef>
                <a:spcPts val="5"/>
              </a:spcBef>
              <a:buFont typeface="Georgia"/>
              <a:buChar char="•"/>
              <a:tabLst>
                <a:tab pos="640080" algn="l"/>
                <a:tab pos="640715" algn="l"/>
              </a:tabLst>
            </a:pPr>
            <a:endParaRPr lang="fr-FR" sz="2000" i="1" dirty="0">
              <a:latin typeface="Georgia" panose="02040502050405020303" pitchFamily="18" charset="0"/>
            </a:endParaRPr>
          </a:p>
        </p:txBody>
      </p:sp>
      <p:sp>
        <p:nvSpPr>
          <p:cNvPr id="6" name="object 6"/>
          <p:cNvSpPr/>
          <p:nvPr/>
        </p:nvSpPr>
        <p:spPr>
          <a:xfrm>
            <a:off x="224027" y="301752"/>
            <a:ext cx="6993635" cy="46634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2587" y="256031"/>
            <a:ext cx="1990344" cy="643128"/>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83565" y="38100"/>
            <a:ext cx="8576868" cy="653128"/>
          </a:xfrm>
          <a:prstGeom prst="rect">
            <a:avLst/>
          </a:prstGeom>
        </p:spPr>
        <p:txBody>
          <a:bodyPr vert="horz" wrap="square" lIns="0" tIns="281051" rIns="0" bIns="0" rtlCol="0">
            <a:spAutoFit/>
          </a:bodyPr>
          <a:lstStyle/>
          <a:p>
            <a:pPr marL="33020">
              <a:lnSpc>
                <a:spcPct val="100000"/>
              </a:lnSpc>
            </a:pPr>
            <a:r>
              <a:rPr lang="fr-FR" sz="2400" b="1" spc="-5" dirty="0" smtClean="0">
                <a:latin typeface="Arial"/>
                <a:cs typeface="Arial"/>
              </a:rPr>
              <a:t>INDICATEURS ENVIRONNEMENTAUX : le DPSIR</a:t>
            </a:r>
            <a:endParaRPr sz="2400" dirty="0">
              <a:latin typeface="Arial"/>
              <a:cs typeface="Arial"/>
            </a:endParaRPr>
          </a:p>
        </p:txBody>
      </p:sp>
      <p:sp>
        <p:nvSpPr>
          <p:cNvPr id="15" name="object 10"/>
          <p:cNvSpPr/>
          <p:nvPr/>
        </p:nvSpPr>
        <p:spPr>
          <a:xfrm>
            <a:off x="0" y="1300130"/>
            <a:ext cx="639762" cy="4953000"/>
          </a:xfrm>
          <a:prstGeom prst="rect">
            <a:avLst/>
          </a:prstGeom>
          <a:blipFill>
            <a:blip r:embed="rId6" cstate="print"/>
            <a:stretch>
              <a:fillRect/>
            </a:stretch>
          </a:blipFill>
        </p:spPr>
        <p:txBody>
          <a:bodyPr wrap="square" lIns="0" tIns="0" rIns="0" bIns="0" rtlCol="0"/>
          <a:lstStyle/>
          <a:p>
            <a:endParaRPr/>
          </a:p>
        </p:txBody>
      </p:sp>
      <p:pic>
        <p:nvPicPr>
          <p:cNvPr id="1025" name="Picture 1" descr="Vers le niveau supérieu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1912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52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033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0999" y="990600"/>
            <a:ext cx="8153401" cy="5847755"/>
          </a:xfrm>
          <a:prstGeom prst="rect">
            <a:avLst/>
          </a:prstGeom>
        </p:spPr>
        <p:txBody>
          <a:bodyPr vert="horz" wrap="square" lIns="0" tIns="0" rIns="0" bIns="0" rtlCol="0">
            <a:spAutoFit/>
          </a:bodyPr>
          <a:lstStyle/>
          <a:p>
            <a:pPr marL="640080" indent="-342900" algn="ctr">
              <a:spcBef>
                <a:spcPts val="5"/>
              </a:spcBef>
              <a:buFont typeface="Georgia"/>
              <a:buChar char="•"/>
              <a:tabLst>
                <a:tab pos="640080" algn="l"/>
                <a:tab pos="640715" algn="l"/>
              </a:tabLst>
            </a:pPr>
            <a:r>
              <a:rPr lang="fr-FR" sz="2000" b="1" i="1" dirty="0" smtClean="0">
                <a:solidFill>
                  <a:srgbClr val="FF0000"/>
                </a:solidFill>
                <a:latin typeface="Georgia" panose="02040502050405020303" pitchFamily="18" charset="0"/>
              </a:rPr>
              <a:t>« DPSIR: Une approche intégrée »</a:t>
            </a:r>
          </a:p>
          <a:p>
            <a:pPr marL="640080" indent="-342900" algn="just">
              <a:spcBef>
                <a:spcPts val="5"/>
              </a:spcBef>
              <a:buFont typeface="Georgia"/>
              <a:buChar char="•"/>
              <a:tabLst>
                <a:tab pos="640080" algn="l"/>
                <a:tab pos="640715" algn="l"/>
              </a:tabLst>
            </a:pPr>
            <a:r>
              <a:rPr lang="fr-FR" sz="2000" b="1" i="1" dirty="0" smtClean="0">
                <a:latin typeface="Georgia" panose="02040502050405020303" pitchFamily="18" charset="0"/>
              </a:rPr>
              <a:t>Forces motrices</a:t>
            </a:r>
            <a:r>
              <a:rPr lang="fr-FR" sz="2000" b="1" i="1" dirty="0">
                <a:latin typeface="Georgia" panose="02040502050405020303" pitchFamily="18" charset="0"/>
              </a:rPr>
              <a:t>: </a:t>
            </a:r>
            <a:r>
              <a:rPr lang="fr-FR" sz="2000" dirty="0" smtClean="0"/>
              <a:t>ce sont les influences humaines et les conditions naturelles qui peuvent conduire les changements environnementaux</a:t>
            </a:r>
            <a:r>
              <a:rPr lang="fr-FR" sz="2000" b="1" i="1" dirty="0" smtClean="0">
                <a:latin typeface="Georgia" panose="02040502050405020303" pitchFamily="18" charset="0"/>
              </a:rPr>
              <a:t>.</a:t>
            </a:r>
            <a:endParaRPr lang="fr-FR" sz="2000" b="1" i="1" dirty="0">
              <a:latin typeface="Georgia" panose="02040502050405020303" pitchFamily="18" charset="0"/>
            </a:endParaRPr>
          </a:p>
          <a:p>
            <a:pPr marL="640080" indent="-342900" algn="just">
              <a:spcBef>
                <a:spcPts val="5"/>
              </a:spcBef>
              <a:buFont typeface="Georgia"/>
              <a:buChar char="•"/>
              <a:tabLst>
                <a:tab pos="640080" algn="l"/>
                <a:tab pos="640715" algn="l"/>
              </a:tabLst>
            </a:pPr>
            <a:r>
              <a:rPr lang="fr-FR" sz="2000" b="1" i="1" dirty="0" smtClean="0">
                <a:latin typeface="Georgia" panose="02040502050405020303" pitchFamily="18" charset="0"/>
              </a:rPr>
              <a:t>Pressions: </a:t>
            </a:r>
            <a:r>
              <a:rPr lang="fr-FR" sz="2000" dirty="0"/>
              <a:t>Ils visent généralement à identifier les causes d'altérations écologiques. On distingue les pressions directes (pollutions, prélèvement) des pressions indirectes (activités humaines à l'origine des altérations). La rapidité de la progression d'un phénomène peut aussi être un indicateur pertinent.</a:t>
            </a:r>
            <a:endParaRPr lang="fr-FR" sz="2000" b="1" i="1" dirty="0">
              <a:latin typeface="Georgia" panose="02040502050405020303" pitchFamily="18" charset="0"/>
            </a:endParaRPr>
          </a:p>
          <a:p>
            <a:pPr marL="640080" indent="-342900" algn="just">
              <a:spcBef>
                <a:spcPts val="5"/>
              </a:spcBef>
              <a:buFont typeface="Georgia"/>
              <a:buChar char="•"/>
              <a:tabLst>
                <a:tab pos="640080" algn="l"/>
                <a:tab pos="640715" algn="l"/>
              </a:tabLst>
            </a:pPr>
            <a:r>
              <a:rPr lang="fr-FR" sz="2000" b="1" i="1" dirty="0" smtClean="0">
                <a:latin typeface="Georgia" panose="02040502050405020303" pitchFamily="18" charset="0"/>
              </a:rPr>
              <a:t>États : </a:t>
            </a:r>
            <a:r>
              <a:rPr lang="fr-FR" sz="2000" dirty="0"/>
              <a:t>Ils se rapportent à la qualité et la quantité de la diversité génétique, spécifique et </a:t>
            </a:r>
            <a:r>
              <a:rPr lang="fr-FR" sz="2000" dirty="0" err="1"/>
              <a:t>éco-systémique</a:t>
            </a:r>
            <a:r>
              <a:rPr lang="fr-FR" sz="2000" dirty="0"/>
              <a:t>.</a:t>
            </a:r>
          </a:p>
          <a:p>
            <a:pPr marL="640080" indent="-342900" algn="just">
              <a:spcBef>
                <a:spcPts val="5"/>
              </a:spcBef>
              <a:buFont typeface="Georgia"/>
              <a:buChar char="•"/>
              <a:tabLst>
                <a:tab pos="640080" algn="l"/>
                <a:tab pos="640715" algn="l"/>
              </a:tabLst>
            </a:pPr>
            <a:endParaRPr lang="fr-FR" sz="2000" b="1" i="1" dirty="0">
              <a:latin typeface="Georgia" panose="02040502050405020303" pitchFamily="18" charset="0"/>
            </a:endParaRPr>
          </a:p>
          <a:p>
            <a:pPr marL="640080" indent="-342900" algn="just">
              <a:spcBef>
                <a:spcPts val="5"/>
              </a:spcBef>
              <a:buFont typeface="Georgia"/>
              <a:buChar char="•"/>
              <a:tabLst>
                <a:tab pos="640080" algn="l"/>
                <a:tab pos="640715" algn="l"/>
              </a:tabLst>
            </a:pPr>
            <a:r>
              <a:rPr lang="fr-FR" sz="2000" b="1" i="1" dirty="0" smtClean="0">
                <a:latin typeface="Georgia" panose="02040502050405020303" pitchFamily="18" charset="0"/>
              </a:rPr>
              <a:t>Impacts : </a:t>
            </a:r>
            <a:r>
              <a:rPr lang="fr-FR" sz="2000" dirty="0"/>
              <a:t>Ils se rapportent aux impacts sur l’état de l’environnement suite à la pression exercée ou à la mesure adoptée. Ils traduisent les effets engendrés par les actions </a:t>
            </a:r>
            <a:r>
              <a:rPr lang="fr-FR" sz="2000" dirty="0" smtClean="0"/>
              <a:t>entreprises,</a:t>
            </a:r>
            <a:endParaRPr lang="fr-FR" sz="2000" b="1" i="1" dirty="0">
              <a:latin typeface="Georgia" panose="02040502050405020303" pitchFamily="18" charset="0"/>
            </a:endParaRPr>
          </a:p>
          <a:p>
            <a:pPr marL="640080" indent="-342900" algn="just">
              <a:spcBef>
                <a:spcPts val="5"/>
              </a:spcBef>
              <a:buFont typeface="Georgia"/>
              <a:buChar char="•"/>
              <a:tabLst>
                <a:tab pos="640080" algn="l"/>
                <a:tab pos="640715" algn="l"/>
              </a:tabLst>
            </a:pPr>
            <a:r>
              <a:rPr lang="fr-FR" sz="2000" b="1" i="1" dirty="0" smtClean="0">
                <a:latin typeface="Georgia" panose="02040502050405020303" pitchFamily="18" charset="0"/>
              </a:rPr>
              <a:t>Réponses: </a:t>
            </a:r>
            <a:r>
              <a:rPr lang="fr-FR" sz="2000" dirty="0"/>
              <a:t>Ils illustrent l'état d'avancement des mesures prises en faveur de la restauration, de la protection et/ou de la gestion des écosystèmes et de la biodiversité.</a:t>
            </a:r>
          </a:p>
          <a:p>
            <a:pPr marL="640080" indent="-342900" algn="just">
              <a:spcBef>
                <a:spcPts val="5"/>
              </a:spcBef>
              <a:buFont typeface="Georgia"/>
              <a:buChar char="•"/>
              <a:tabLst>
                <a:tab pos="640080" algn="l"/>
                <a:tab pos="640715" algn="l"/>
              </a:tabLst>
            </a:pPr>
            <a:endParaRPr lang="fr-FR" sz="2000" b="1" i="1" dirty="0" smtClean="0">
              <a:latin typeface="Georgia" panose="02040502050405020303" pitchFamily="18" charset="0"/>
            </a:endParaRPr>
          </a:p>
          <a:p>
            <a:pPr marL="640080" indent="-342900" algn="just">
              <a:lnSpc>
                <a:spcPct val="100000"/>
              </a:lnSpc>
              <a:spcBef>
                <a:spcPts val="5"/>
              </a:spcBef>
              <a:buFont typeface="Georgia"/>
              <a:buChar char="•"/>
              <a:tabLst>
                <a:tab pos="640080" algn="l"/>
                <a:tab pos="640715" algn="l"/>
              </a:tabLst>
            </a:pPr>
            <a:endParaRPr lang="fr-FR" sz="2000" i="1" dirty="0">
              <a:latin typeface="Georgia" panose="02040502050405020303" pitchFamily="18" charset="0"/>
            </a:endParaRPr>
          </a:p>
        </p:txBody>
      </p:sp>
      <p:sp>
        <p:nvSpPr>
          <p:cNvPr id="6" name="object 6"/>
          <p:cNvSpPr/>
          <p:nvPr/>
        </p:nvSpPr>
        <p:spPr>
          <a:xfrm>
            <a:off x="224027" y="301752"/>
            <a:ext cx="6993635" cy="46634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2587" y="256031"/>
            <a:ext cx="1990344" cy="643128"/>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83565" y="38100"/>
            <a:ext cx="8576868" cy="653128"/>
          </a:xfrm>
          <a:prstGeom prst="rect">
            <a:avLst/>
          </a:prstGeom>
        </p:spPr>
        <p:txBody>
          <a:bodyPr vert="horz" wrap="square" lIns="0" tIns="281051" rIns="0" bIns="0" rtlCol="0">
            <a:spAutoFit/>
          </a:bodyPr>
          <a:lstStyle/>
          <a:p>
            <a:pPr marL="33020">
              <a:lnSpc>
                <a:spcPct val="100000"/>
              </a:lnSpc>
            </a:pPr>
            <a:r>
              <a:rPr lang="fr-FR" sz="2400" b="1" spc="-5" dirty="0" smtClean="0">
                <a:latin typeface="Arial"/>
                <a:cs typeface="Arial"/>
              </a:rPr>
              <a:t>INDICATEURS ENVIRONNEMENTAUX : le DPSIR</a:t>
            </a:r>
            <a:endParaRPr sz="2400" dirty="0">
              <a:latin typeface="Arial"/>
              <a:cs typeface="Arial"/>
            </a:endParaRPr>
          </a:p>
        </p:txBody>
      </p:sp>
      <p:sp>
        <p:nvSpPr>
          <p:cNvPr id="15" name="object 10"/>
          <p:cNvSpPr/>
          <p:nvPr/>
        </p:nvSpPr>
        <p:spPr>
          <a:xfrm>
            <a:off x="0" y="1300130"/>
            <a:ext cx="639762" cy="4953000"/>
          </a:xfrm>
          <a:prstGeom prst="rect">
            <a:avLst/>
          </a:prstGeom>
          <a:blipFill>
            <a:blip r:embed="rId6" cstate="print"/>
            <a:stretch>
              <a:fillRect/>
            </a:stretch>
          </a:blipFill>
        </p:spPr>
        <p:txBody>
          <a:bodyPr wrap="square" lIns="0" tIns="0" rIns="0" bIns="0" rtlCol="0"/>
          <a:lstStyle/>
          <a:p>
            <a:endParaRPr/>
          </a:p>
        </p:txBody>
      </p:sp>
      <p:pic>
        <p:nvPicPr>
          <p:cNvPr id="1025" name="Picture 1" descr="Vers le niveau supérieu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1912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51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2874</TotalTime>
  <Words>2928</Words>
  <Application>Microsoft Office PowerPoint</Application>
  <PresentationFormat>Affichage à l'écran (4:3)</PresentationFormat>
  <Paragraphs>255</Paragraphs>
  <Slides>33</Slides>
  <Notes>14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33</vt:i4>
      </vt:variant>
    </vt:vector>
  </HeadingPairs>
  <TitlesOfParts>
    <vt:vector size="42" baseType="lpstr">
      <vt:lpstr>Arial</vt:lpstr>
      <vt:lpstr>Arial Black</vt:lpstr>
      <vt:lpstr>Calibri</vt:lpstr>
      <vt:lpstr>Cooper Black</vt:lpstr>
      <vt:lpstr>Georgia</vt:lpstr>
      <vt:lpstr>Gill Sans Ultra Bold</vt:lpstr>
      <vt:lpstr>Times New Roman</vt:lpstr>
      <vt:lpstr>Wingdings</vt:lpstr>
      <vt:lpstr>Office Theme</vt:lpstr>
      <vt:lpstr>Système National de Reporting / Information Reporting System (IRIS)</vt:lpstr>
      <vt:lpstr>UNEP Live ?</vt:lpstr>
      <vt:lpstr>QUELQUES DEFINITIONS</vt:lpstr>
      <vt:lpstr>Notions d’indicateurs</vt:lpstr>
      <vt:lpstr>Notions d’indicateurs</vt:lpstr>
      <vt:lpstr>INDICATEURS ENVIRONNEMENTAUX : Présentation</vt:lpstr>
      <vt:lpstr>INDICATEURS ENVIRONNEMENTAUX : Présentation</vt:lpstr>
      <vt:lpstr>INDICATEURS ENVIRONNEMENTAUX : le DPSIR</vt:lpstr>
      <vt:lpstr>INDICATEURS ENVIRONNEMENTAUX : le DPSIR</vt:lpstr>
      <vt:lpstr>Présentation PowerPoint</vt:lpstr>
      <vt:lpstr>Reporting « environnemental »</vt:lpstr>
      <vt:lpstr>Reporting « environnemental » et décisionnel</vt:lpstr>
      <vt:lpstr>Reporting « environnemental » et décisionnel</vt:lpstr>
      <vt:lpstr>Reporting « environnemental » et décisionnel</vt:lpstr>
      <vt:lpstr>Reporting « environnemental » et décisionnel</vt:lpstr>
      <vt:lpstr>Reporting « environnemental » et décisionnel</vt:lpstr>
      <vt:lpstr>Présentation PowerPoint</vt:lpstr>
      <vt:lpstr>Présentation PowerPoint</vt:lpstr>
      <vt:lpstr>Présentation PowerPoint</vt:lpstr>
      <vt:lpstr>UNEPLive Facilite les rapports nationaux en offrant Un système en ligne appelé IRIS</vt:lpstr>
      <vt:lpstr>UNEPLive Facilite les rapports nationaux en offrant Un système en ligne appelé IRIS</vt:lpstr>
      <vt:lpstr>MENU IRIS</vt:lpstr>
      <vt:lpstr>Menu IRIS</vt:lpstr>
      <vt:lpstr>IRIS - Les sources de données diverses Chargement unique des données pour une utilisation globales</vt:lpstr>
      <vt:lpstr>IRIS - Indicateur classeur classeurs incluant les métadonnées, les données et permettant aux utilisateurs de Créer Instances Indicateur (graphiques, cartes ou calculé valeurs en utilisant mathématique les fonctions)</vt:lpstr>
      <vt:lpstr>IRIS - Indicateur classeur Créer Indicateur Exemple: Graphique</vt:lpstr>
      <vt:lpstr>IRIS - Indicateur classeur Créer Indicateur Exemple: carte</vt:lpstr>
      <vt:lpstr>IRIS – Possibilité d’ajouter Narratives à fournir le contexte au illustré données</vt:lpstr>
      <vt:lpstr>IRIS - Rapports Utiliser les rapports modèles pour remplir SoE, MEA et autre rapports</vt:lpstr>
      <vt:lpstr>IRIS - Tableau de bord Renseignements au votre portée: Instances utilisation Indicateur de peupler plusieurs Dashboards qui incluent des instances Indicateur projection état et les tendances de la Environnement</vt:lpstr>
      <vt:lpstr>AVANTAGE DE L’UTILISATION DE IRIS</vt:lpstr>
      <vt:lpstr>démonstration et essai de IRIS au Pays niveau</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 R</dc:creator>
  <cp:lastModifiedBy>Roger</cp:lastModifiedBy>
  <cp:revision>58</cp:revision>
  <dcterms:created xsi:type="dcterms:W3CDTF">2017-01-17T05:18:19Z</dcterms:created>
  <dcterms:modified xsi:type="dcterms:W3CDTF">2017-01-19T09:47:02Z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2016-11-17T00:00:00Z</vt:filetime>
  </property>
  <property fmtid="{D5CDD505-2E9C-101B-9397-08002B2CF9AE}" pid="3" name="Creator">
    <vt:lpwstr>Microsoft® PowerPoint® 2010</vt:lpwstr>
  </property>
  <property fmtid="{D5CDD505-2E9C-101B-9397-08002B2CF9AE}" pid="4" name="LastSaved">
    <vt:filetime>2017-01-17T00:00:00Z</vt:filetime>
  </property>
</Properties>
</file>